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307" r:id="rId2"/>
    <p:sldId id="345" r:id="rId3"/>
    <p:sldId id="256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99" r:id="rId14"/>
    <p:sldId id="300" r:id="rId15"/>
    <p:sldId id="301" r:id="rId16"/>
    <p:sldId id="302" r:id="rId17"/>
    <p:sldId id="303" r:id="rId18"/>
    <p:sldId id="304" r:id="rId19"/>
    <p:sldId id="270" r:id="rId20"/>
    <p:sldId id="305" r:id="rId21"/>
    <p:sldId id="306" r:id="rId22"/>
    <p:sldId id="271" r:id="rId23"/>
    <p:sldId id="272" r:id="rId24"/>
    <p:sldId id="273" r:id="rId25"/>
    <p:sldId id="274" r:id="rId26"/>
    <p:sldId id="275" r:id="rId27"/>
    <p:sldId id="308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46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47" r:id="rId73"/>
    <p:sldId id="348" r:id="rId74"/>
    <p:sldId id="349" r:id="rId75"/>
    <p:sldId id="350" r:id="rId76"/>
    <p:sldId id="351" r:id="rId77"/>
    <p:sldId id="360" r:id="rId78"/>
    <p:sldId id="361" r:id="rId79"/>
    <p:sldId id="362" r:id="rId80"/>
    <p:sldId id="363" r:id="rId81"/>
    <p:sldId id="364" r:id="rId82"/>
    <p:sldId id="298" r:id="rId8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07" autoAdjust="0"/>
  </p:normalViewPr>
  <p:slideViewPr>
    <p:cSldViewPr>
      <p:cViewPr varScale="1">
        <p:scale>
          <a:sx n="60" d="100"/>
          <a:sy n="60" d="100"/>
        </p:scale>
        <p:origin x="-2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31893-328A-4252-A4D5-BDD5EFBBD3B7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CAEEC-75C5-4BF8-9951-318AF4835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7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红框里的建议勾选，其作用：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增强型虚拟键盘功能可更好地处理国际键盘和带有额外按键的键盘。此功能只能在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主机系统中使用。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由于增强型虚拟键盘功能可尽可能快地处理原始键盘输入，所以能够绕过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按键处理和任何尚未出现在较低层的恶意软件，从而提高安全性。使用增强型虚拟键盘功能时，如果按下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Ctrl+Alt+Delete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，只有客户机操作系统会做出反应。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总而言之就是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CAEEC-75C5-4BF8-9951-318AF4835D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657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16238" y="0"/>
            <a:ext cx="8534401" cy="4800600"/>
          </a:xfrm>
          <a:ln/>
        </p:spPr>
      </p:sp>
      <p:sp>
        <p:nvSpPr>
          <p:cNvPr id="11469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CAEEC-75C5-4BF8-9951-318AF4835D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1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磁盘容量建议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60GB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往上，做操作系统实践的实验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编译高版本内核时需要空间很大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CAEEC-75C5-4BF8-9951-318AF4835D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4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越多越好，这样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后面进行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编译的时候可以多核并行编译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CAEEC-75C5-4BF8-9951-318AF4835D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43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16238" y="0"/>
            <a:ext cx="8534401" cy="4800600"/>
          </a:xfrm>
          <a:ln/>
        </p:spPr>
      </p:sp>
      <p:sp>
        <p:nvSpPr>
          <p:cNvPr id="8397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16238" y="0"/>
            <a:ext cx="8534401" cy="4800600"/>
          </a:xfrm>
          <a:ln/>
        </p:spPr>
      </p:sp>
      <p:sp>
        <p:nvSpPr>
          <p:cNvPr id="8499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795B2-2863-4FE8-BC8C-1FBEF8EB472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7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16238" y="0"/>
            <a:ext cx="8534401" cy="4800600"/>
          </a:xfrm>
          <a:ln/>
        </p:spPr>
      </p:sp>
      <p:sp>
        <p:nvSpPr>
          <p:cNvPr id="9728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916238" y="0"/>
            <a:ext cx="8534401" cy="4800600"/>
          </a:xfrm>
          <a:ln/>
        </p:spPr>
      </p:sp>
      <p:sp>
        <p:nvSpPr>
          <p:cNvPr id="11059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圆角矩形 4"/>
          <p:cNvSpPr/>
          <p:nvPr/>
        </p:nvSpPr>
        <p:spPr>
          <a:xfrm>
            <a:off x="65485" y="69851"/>
            <a:ext cx="9013031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3104" y="1449389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3104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3104" y="2976564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2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9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22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1168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2"/>
            <a:ext cx="55626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2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24" y="428604"/>
            <a:ext cx="7729566" cy="6540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>
            <a:lvl2pPr marL="547688" indent="-228600">
              <a:buFont typeface="Wingdings" panose="05000000000000000000" pitchFamily="2" charset="2"/>
              <a:buChar char="Ø"/>
              <a:defRPr sz="220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9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圆角矩形 4"/>
          <p:cNvSpPr/>
          <p:nvPr/>
        </p:nvSpPr>
        <p:spPr>
          <a:xfrm>
            <a:off x="65313" y="69757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 flipV="1">
            <a:off x="70248" y="2376489"/>
            <a:ext cx="9013031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0248" y="2341564"/>
            <a:ext cx="9013031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7866" y="2468564"/>
            <a:ext cx="9015413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2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447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70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3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7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0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圆角矩形 5"/>
          <p:cNvSpPr/>
          <p:nvPr/>
        </p:nvSpPr>
        <p:spPr>
          <a:xfrm>
            <a:off x="63103" y="69850"/>
            <a:ext cx="9014222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67866" y="4683126"/>
            <a:ext cx="9008269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866" y="4649789"/>
            <a:ext cx="9008269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7866" y="4773614"/>
            <a:ext cx="9008269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9" y="66677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447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7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3103" y="69850"/>
            <a:ext cx="9014222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标题占位符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295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9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8B4D1215-2012-4EAD-937B-7D041B16F61D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447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400">
                <a:solidFill>
                  <a:srgbClr val="FFFFFF"/>
                </a:solidFill>
                <a:latin typeface="Franklin Gothic Book" pitchFamily="34" charset="0"/>
                <a:ea typeface="幼圆" pitchFamily="49" charset="-122"/>
              </a:defRPr>
            </a:lvl1pPr>
          </a:lstStyle>
          <a:p>
            <a:fld id="{011805F1-21D7-4957-8FE4-4F56BBE97D1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928688" y="1000125"/>
            <a:ext cx="6934200" cy="152400"/>
            <a:chOff x="0" y="0"/>
            <a:chExt cx="4368" cy="96"/>
          </a:xfrm>
        </p:grpSpPr>
        <p:sp>
          <p:nvSpPr>
            <p:cNvPr id="1034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368" cy="9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latin typeface="Perpetua" pitchFamily="18" charset="0"/>
              </a:endParaRPr>
            </a:p>
          </p:txBody>
        </p:sp>
        <p:sp>
          <p:nvSpPr>
            <p:cNvPr id="1035" name="Rectangle 15"/>
            <p:cNvSpPr>
              <a:spLocks noChangeArrowheads="1"/>
            </p:cNvSpPr>
            <p:nvPr/>
          </p:nvSpPr>
          <p:spPr bwMode="auto">
            <a:xfrm>
              <a:off x="0" y="60"/>
              <a:ext cx="4368" cy="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latin typeface="Perpetua" pitchFamily="18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计算机操作系统实验指导</a:t>
            </a:r>
            <a:r>
              <a:rPr lang="en-US" altLang="zh-CN" dirty="0"/>
              <a:t>》</a:t>
            </a:r>
          </a:p>
          <a:p>
            <a:r>
              <a:rPr lang="zh-CN" altLang="en-US" dirty="0" smtClean="0"/>
              <a:t>王</a:t>
            </a:r>
            <a:r>
              <a:rPr lang="zh-CN" altLang="en-US" dirty="0"/>
              <a:t>红</a:t>
            </a:r>
            <a:r>
              <a:rPr lang="zh-CN" altLang="en-US" dirty="0" smtClean="0"/>
              <a:t>玲 褚晓敏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章 实验环境搭建与使用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9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568952" cy="6408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2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88640"/>
            <a:ext cx="8280920" cy="6408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5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8568952" cy="64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4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9248"/>
            <a:ext cx="7992888" cy="650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921"/>
            <a:ext cx="7128792" cy="653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937"/>
            <a:ext cx="7200800" cy="6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624"/>
            <a:ext cx="7128792" cy="67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9345"/>
            <a:ext cx="6984776" cy="6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624"/>
            <a:ext cx="6912768" cy="653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99592" y="404664"/>
            <a:ext cx="7416824" cy="583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3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VMWare</a:t>
            </a:r>
            <a:r>
              <a:rPr lang="en-US" altLang="zh-CN" sz="2800" dirty="0"/>
              <a:t> WorkStation</a:t>
            </a:r>
            <a:r>
              <a:rPr lang="zh-CN" altLang="en-US" dirty="0" smtClean="0"/>
              <a:t>的安装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VMWare</a:t>
            </a:r>
            <a:r>
              <a:rPr lang="zh-CN" altLang="en-US" sz="2800" dirty="0"/>
              <a:t>下新建</a:t>
            </a:r>
            <a:r>
              <a:rPr lang="zh-CN" altLang="en-US" sz="2800" dirty="0" smtClean="0"/>
              <a:t>虚拟机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</a:rPr>
              <a:t>利用</a:t>
            </a:r>
            <a:r>
              <a:rPr lang="en-US" altLang="zh-CN" sz="2800" dirty="0">
                <a:solidFill>
                  <a:srgbClr val="000000"/>
                </a:solidFill>
              </a:rPr>
              <a:t>VMWare</a:t>
            </a:r>
            <a:r>
              <a:rPr lang="zh-CN" altLang="en-US" sz="2800" dirty="0">
                <a:solidFill>
                  <a:srgbClr val="000000"/>
                </a:solidFill>
              </a:rPr>
              <a:t>虚拟机安装</a:t>
            </a:r>
            <a:r>
              <a:rPr lang="en-US" altLang="zh-CN" sz="2800" dirty="0" smtClean="0">
                <a:solidFill>
                  <a:srgbClr val="000000"/>
                </a:solidFill>
              </a:rPr>
              <a:t>Linux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安装</a:t>
            </a:r>
            <a:r>
              <a:rPr lang="en-US" altLang="zh-CN" sz="2800" dirty="0"/>
              <a:t>VMWare Tools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000000"/>
                </a:solidFill>
              </a:rPr>
              <a:t>Linux</a:t>
            </a:r>
            <a:r>
              <a:rPr lang="zh-CN" altLang="en-US" sz="2800" dirty="0" smtClean="0">
                <a:solidFill>
                  <a:srgbClr val="000000"/>
                </a:solidFill>
              </a:rPr>
              <a:t>常用命令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err="1" smtClean="0">
                <a:solidFill>
                  <a:srgbClr val="000000"/>
                </a:solidFill>
              </a:rPr>
              <a:t>Makefile</a:t>
            </a:r>
            <a:r>
              <a:rPr lang="zh-CN" altLang="en-US" sz="2800" dirty="0" smtClean="0">
                <a:solidFill>
                  <a:srgbClr val="000000"/>
                </a:solidFill>
              </a:rPr>
              <a:t>的编写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</a:rPr>
              <a:t>实验</a:t>
            </a:r>
            <a:r>
              <a:rPr lang="en-US" altLang="zh-CN" sz="2800" dirty="0" smtClean="0">
                <a:solidFill>
                  <a:srgbClr val="000000"/>
                </a:solidFill>
              </a:rPr>
              <a:t>2.1 Linux</a:t>
            </a:r>
            <a:r>
              <a:rPr lang="zh-CN" altLang="en-US" sz="2800" dirty="0" smtClean="0">
                <a:solidFill>
                  <a:srgbClr val="000000"/>
                </a:solidFill>
              </a:rPr>
              <a:t>常用命令使用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</a:rPr>
              <a:t>实验</a:t>
            </a:r>
            <a:r>
              <a:rPr lang="en-US" altLang="zh-CN" sz="2800" dirty="0" smtClean="0">
                <a:solidFill>
                  <a:srgbClr val="000000"/>
                </a:solidFill>
              </a:rPr>
              <a:t>2.2 Linux</a:t>
            </a:r>
            <a:r>
              <a:rPr lang="zh-CN" altLang="en-US" sz="2800" dirty="0" smtClean="0">
                <a:solidFill>
                  <a:srgbClr val="000000"/>
                </a:solidFill>
              </a:rPr>
              <a:t>下</a:t>
            </a:r>
            <a:r>
              <a:rPr lang="en-US" altLang="zh-CN" sz="2800" dirty="0" smtClean="0">
                <a:solidFill>
                  <a:srgbClr val="000000"/>
                </a:solidFill>
              </a:rPr>
              <a:t>C</a:t>
            </a:r>
            <a:r>
              <a:rPr lang="zh-CN" altLang="en-US" sz="2800" dirty="0" smtClean="0">
                <a:solidFill>
                  <a:srgbClr val="000000"/>
                </a:solidFill>
              </a:rPr>
              <a:t>程序的编写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099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6" y="116632"/>
            <a:ext cx="6934162" cy="65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937"/>
            <a:ext cx="7205294" cy="6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编辑虚拟机</a:t>
            </a:r>
            <a:r>
              <a:rPr lang="zh-CN" altLang="zh-CN" dirty="0" smtClean="0"/>
              <a:t>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8784976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5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866" y="326696"/>
            <a:ext cx="7729566" cy="654032"/>
          </a:xfrm>
        </p:spPr>
        <p:txBody>
          <a:bodyPr/>
          <a:lstStyle/>
          <a:p>
            <a:r>
              <a:rPr lang="zh-CN" altLang="zh-CN" dirty="0"/>
              <a:t>内存和处理器的</a:t>
            </a:r>
            <a:r>
              <a:rPr lang="zh-CN" altLang="zh-CN" dirty="0" smtClean="0"/>
              <a:t>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 b="48145"/>
          <a:stretch>
            <a:fillRect/>
          </a:stretch>
        </p:blipFill>
        <p:spPr>
          <a:xfrm>
            <a:off x="251520" y="1124744"/>
            <a:ext cx="8712968" cy="547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1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内核</a:t>
            </a:r>
            <a:r>
              <a:rPr lang="zh-CN" altLang="zh-CN" dirty="0" smtClean="0"/>
              <a:t>数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1196752"/>
            <a:ext cx="8640960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如何查看计算机有几个核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5688632" cy="5199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8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548680"/>
            <a:ext cx="8856984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3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</a:rPr>
              <a:t>3. </a:t>
            </a:r>
            <a:r>
              <a:rPr lang="zh-CN" altLang="en-US" b="1" dirty="0">
                <a:solidFill>
                  <a:srgbClr val="000000"/>
                </a:solidFill>
              </a:rPr>
              <a:t>利用</a:t>
            </a:r>
            <a:r>
              <a:rPr lang="en-US" altLang="zh-CN" b="1" dirty="0">
                <a:solidFill>
                  <a:srgbClr val="000000"/>
                </a:solidFill>
              </a:rPr>
              <a:t>VMWare</a:t>
            </a:r>
            <a:r>
              <a:rPr lang="zh-CN" altLang="en-US" b="1" dirty="0">
                <a:solidFill>
                  <a:srgbClr val="000000"/>
                </a:solidFill>
              </a:rPr>
              <a:t>虚拟机安装</a:t>
            </a:r>
            <a:r>
              <a:rPr lang="en-US" altLang="zh-CN" b="1" dirty="0">
                <a:solidFill>
                  <a:srgbClr val="000000"/>
                </a:solidFill>
              </a:rPr>
              <a:t>Linux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Ubuntu Linux</a:t>
            </a:r>
            <a:r>
              <a:rPr lang="zh-CN" altLang="en-US" dirty="0" smtClean="0"/>
              <a:t>的下载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Ubuntu Linux </a:t>
            </a:r>
            <a:r>
              <a:rPr lang="zh-CN" altLang="en-US" dirty="0" smtClean="0"/>
              <a:t>下载地址：</a:t>
            </a:r>
            <a:endParaRPr lang="en-US" altLang="zh-CN" dirty="0" smtClean="0"/>
          </a:p>
          <a:p>
            <a:pPr lvl="1"/>
            <a:r>
              <a:rPr lang="en-US" altLang="zh-CN" u="sng" dirty="0">
                <a:hlinkClick r:id="rId2"/>
              </a:rPr>
              <a:t>https://ubuntu.com/download/desktop</a:t>
            </a:r>
            <a:endParaRPr lang="zh-CN" altLang="zh-CN" dirty="0"/>
          </a:p>
          <a:p>
            <a:pPr marL="514350" indent="-457200"/>
            <a:endParaRPr lang="en-US" altLang="zh-CN" dirty="0" smtClean="0"/>
          </a:p>
          <a:p>
            <a:pPr marL="514350" indent="-457200"/>
            <a:r>
              <a:rPr lang="zh-CN" altLang="en-US" dirty="0" smtClean="0"/>
              <a:t>版本可自行选择</a:t>
            </a:r>
            <a:endParaRPr lang="en-US" altLang="zh-CN" dirty="0" smtClean="0"/>
          </a:p>
          <a:p>
            <a:pPr marL="914400" lvl="1" indent="-457200"/>
            <a:r>
              <a:rPr lang="zh-CN" altLang="en-US" dirty="0" smtClean="0"/>
              <a:t>以</a:t>
            </a:r>
            <a:r>
              <a:rPr lang="en-US" altLang="zh-CN" dirty="0" smtClean="0"/>
              <a:t>Ubuntu Linux 20</a:t>
            </a:r>
            <a:r>
              <a:rPr lang="zh-CN" altLang="en-US" dirty="0" smtClean="0"/>
              <a:t>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568952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3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0000"/>
                </a:solidFill>
              </a:rPr>
              <a:t>1. VMWare WorkStation</a:t>
            </a:r>
            <a:r>
              <a:rPr lang="zh-CN" altLang="en-US" b="1" dirty="0" smtClean="0">
                <a:solidFill>
                  <a:srgbClr val="000000"/>
                </a:solidFill>
              </a:rPr>
              <a:t>的安装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编辑虚拟机</a:t>
            </a:r>
            <a:r>
              <a:rPr lang="zh-CN" altLang="zh-CN" dirty="0" smtClean="0"/>
              <a:t>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8784976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9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424936" cy="654032"/>
          </a:xfrm>
        </p:spPr>
        <p:txBody>
          <a:bodyPr/>
          <a:lstStyle/>
          <a:p>
            <a:r>
              <a:rPr lang="zh-CN" altLang="en-US" sz="3200" dirty="0" smtClean="0"/>
              <a:t>安装</a:t>
            </a:r>
            <a:r>
              <a:rPr lang="en-US" altLang="zh-CN" sz="3200" dirty="0" smtClean="0"/>
              <a:t>Linux</a:t>
            </a:r>
            <a:r>
              <a:rPr lang="zh-CN" altLang="en-US" sz="3200" dirty="0" smtClean="0"/>
              <a:t>映像文件（</a:t>
            </a:r>
            <a:r>
              <a:rPr lang="en-US" altLang="zh-CN" sz="3200" dirty="0"/>
              <a:t> </a:t>
            </a:r>
            <a:r>
              <a:rPr lang="en-US" altLang="zh-CN" sz="3200" dirty="0" err="1"/>
              <a:t>ubuntu-xxxx-xxxx-xxxx</a:t>
            </a:r>
            <a:r>
              <a:rPr lang="en-US" altLang="zh-CN" sz="3200" dirty="0" err="1" smtClean="0"/>
              <a:t>.iso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856984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96944" cy="642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18806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04664"/>
            <a:ext cx="8646167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50338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508658" cy="6378831"/>
          </a:xfrm>
        </p:spPr>
      </p:pic>
    </p:spTree>
    <p:extLst>
      <p:ext uri="{BB962C8B-B14F-4D97-AF65-F5344CB8AC3E}">
        <p14:creationId xmlns:p14="http://schemas.microsoft.com/office/powerpoint/2010/main" val="2184466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0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0" y="404664"/>
            <a:ext cx="8705129" cy="602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7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4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34542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59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8064896" cy="6048672"/>
          </a:xfrm>
        </p:spPr>
      </p:pic>
    </p:spTree>
    <p:extLst>
      <p:ext uri="{BB962C8B-B14F-4D97-AF65-F5344CB8AC3E}">
        <p14:creationId xmlns:p14="http://schemas.microsoft.com/office/powerpoint/2010/main" val="208639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VMWare WorkStation</a:t>
            </a:r>
            <a:r>
              <a:rPr lang="zh-CN" altLang="en-US" dirty="0" smtClean="0"/>
              <a:t>的下载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版本：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VMware </a:t>
            </a:r>
            <a:r>
              <a:rPr lang="en-US" altLang="zh-CN" dirty="0"/>
              <a:t>Workstation </a:t>
            </a:r>
            <a:r>
              <a:rPr lang="en-US" altLang="zh-CN" dirty="0" smtClean="0"/>
              <a:t>16 Pro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下载地址：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https://www.vmware.com/cn/products/workstation-pro/workstation-pro-evaluation.html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8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8712968" cy="6375374"/>
          </a:xfrm>
        </p:spPr>
      </p:pic>
    </p:spTree>
    <p:extLst>
      <p:ext uri="{BB962C8B-B14F-4D97-AF65-F5344CB8AC3E}">
        <p14:creationId xmlns:p14="http://schemas.microsoft.com/office/powerpoint/2010/main" val="1958630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安装过程中的显示问题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进入</a:t>
            </a:r>
            <a:r>
              <a:rPr lang="zh-CN" altLang="zh-CN" dirty="0"/>
              <a:t>界面可能会有黑边</a:t>
            </a:r>
            <a:r>
              <a:rPr lang="zh-CN" altLang="zh-CN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/>
              <a:t>可能</a:t>
            </a:r>
            <a:r>
              <a:rPr lang="zh-CN" altLang="zh-CN" dirty="0" smtClean="0"/>
              <a:t>会</a:t>
            </a:r>
            <a:r>
              <a:rPr lang="zh-CN" altLang="zh-CN" dirty="0"/>
              <a:t>出现点不到屏幕下方</a:t>
            </a:r>
            <a:r>
              <a:rPr lang="zh-CN" altLang="zh-CN" dirty="0" smtClean="0"/>
              <a:t>的</a:t>
            </a:r>
            <a:r>
              <a:rPr lang="zh-CN" altLang="en-US" dirty="0" smtClean="0"/>
              <a:t>“</a:t>
            </a:r>
            <a:r>
              <a:rPr lang="zh-CN" altLang="zh-CN" dirty="0" smtClean="0"/>
              <a:t>继续</a:t>
            </a:r>
            <a:r>
              <a:rPr lang="zh-CN" altLang="en-US" dirty="0" smtClean="0"/>
              <a:t>”</a:t>
            </a:r>
            <a:r>
              <a:rPr lang="zh-CN" altLang="zh-CN" dirty="0" smtClean="0"/>
              <a:t>按钮</a:t>
            </a:r>
            <a:r>
              <a:rPr lang="zh-CN" altLang="zh-CN" dirty="0"/>
              <a:t>，拖动窗口也无法上拖的问题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可</a:t>
            </a:r>
            <a:r>
              <a:rPr lang="zh-CN" altLang="zh-CN" dirty="0" smtClean="0"/>
              <a:t>按住</a:t>
            </a:r>
            <a:r>
              <a:rPr lang="en-US" altLang="zh-CN" dirty="0"/>
              <a:t>win</a:t>
            </a:r>
            <a:r>
              <a:rPr lang="zh-CN" altLang="zh-CN" dirty="0"/>
              <a:t>键</a:t>
            </a:r>
            <a:r>
              <a:rPr lang="en-US" altLang="zh-CN" dirty="0"/>
              <a:t>+</a:t>
            </a:r>
            <a:r>
              <a:rPr lang="zh-CN" altLang="zh-CN" dirty="0"/>
              <a:t>鼠标左键即可拖动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启动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后，系统</a:t>
            </a:r>
            <a:r>
              <a:rPr lang="zh-CN" altLang="en-US" dirty="0"/>
              <a:t>界面在</a:t>
            </a:r>
            <a:r>
              <a:rPr lang="en-US" altLang="zh-CN" dirty="0"/>
              <a:t>VMware</a:t>
            </a:r>
            <a:r>
              <a:rPr lang="zh-CN" altLang="en-US" dirty="0"/>
              <a:t>全屏下不完全显示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390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88640"/>
            <a:ext cx="8352928" cy="6408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523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549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07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972727" cy="5040560"/>
          </a:xfrm>
        </p:spPr>
      </p:pic>
    </p:spTree>
    <p:extLst>
      <p:ext uri="{BB962C8B-B14F-4D97-AF65-F5344CB8AC3E}">
        <p14:creationId xmlns:p14="http://schemas.microsoft.com/office/powerpoint/2010/main" val="4075524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</a:rPr>
              <a:t>4. </a:t>
            </a:r>
            <a:r>
              <a:rPr lang="zh-CN" altLang="en-US" b="1" dirty="0">
                <a:solidFill>
                  <a:srgbClr val="000000"/>
                </a:solidFill>
              </a:rPr>
              <a:t>安装</a:t>
            </a:r>
            <a:r>
              <a:rPr lang="en-US" altLang="zh-CN" b="1" dirty="0">
                <a:solidFill>
                  <a:srgbClr val="000000"/>
                </a:solidFill>
              </a:rPr>
              <a:t>VMWare Tools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521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VMWare Tools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8280919" cy="547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969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复制压缩包至桌面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064896" cy="547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51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提取压缩包内容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8496944" cy="5472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7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8888"/>
            <a:ext cx="9036496" cy="6669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6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在终端打开文件夹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8568952" cy="5544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987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输入安装命令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608428"/>
            <a:ext cx="8712968" cy="1267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95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安装成功提示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3352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sz="4000" b="1" dirty="0" smtClean="0"/>
              <a:t>最后，重启虚拟机软件或电脑！</a:t>
            </a:r>
            <a:endParaRPr lang="zh-CN" altLang="en-US" sz="4000" b="1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352928" cy="280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727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000" b="1" dirty="0">
                <a:solidFill>
                  <a:srgbClr val="000000"/>
                </a:solidFill>
              </a:rPr>
              <a:t>5. Linux</a:t>
            </a:r>
            <a:r>
              <a:rPr lang="zh-CN" altLang="en-US" sz="5000" b="1" dirty="0">
                <a:solidFill>
                  <a:srgbClr val="000000"/>
                </a:solidFill>
              </a:rPr>
              <a:t>常用命令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GB" dirty="0" smtClean="0"/>
              <a:t>登录和注销字符工作方式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sz="quarter"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AR PL SungtiL GB" pitchFamily="16" charset="0"/>
              </a:rPr>
              <a:t>登录：输入用户名和密码</a:t>
            </a: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AR PL SungtiL GB" pitchFamily="16" charset="0"/>
              </a:rPr>
              <a:t>注销</a:t>
            </a:r>
          </a:p>
          <a:p>
            <a:pPr lvl="1" eaLnBrk="1" hangingPunct="1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/>
              <a:t>输入</a:t>
            </a:r>
            <a:r>
              <a:rPr lang="en-GB" altLang="zh-CN" dirty="0" smtClean="0"/>
              <a:t>logout</a:t>
            </a:r>
          </a:p>
          <a:p>
            <a:pPr lvl="1" eaLnBrk="1" hangingPunct="1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/>
              <a:t>使用</a:t>
            </a:r>
            <a:r>
              <a:rPr lang="en-GB" altLang="zh-CN" dirty="0" smtClean="0"/>
              <a:t>Ctrl</a:t>
            </a:r>
            <a:r>
              <a:rPr lang="zh-CN" altLang="en-GB" dirty="0" smtClean="0"/>
              <a:t>＋</a:t>
            </a:r>
            <a:r>
              <a:rPr lang="en-GB" altLang="zh-CN" dirty="0" smtClean="0"/>
              <a:t>D</a:t>
            </a:r>
            <a:r>
              <a:rPr lang="zh-CN" altLang="en-GB" dirty="0" smtClean="0"/>
              <a:t>键</a:t>
            </a: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AR PL SungtiL GB" pitchFamily="16" charset="0"/>
              </a:rPr>
              <a:t>提示符</a:t>
            </a:r>
          </a:p>
          <a:p>
            <a:pPr lvl="1" eaLnBrk="1" hangingPunct="1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/>
              <a:t>超级用户：</a:t>
            </a:r>
            <a:r>
              <a:rPr lang="zh-CN" altLang="en-GB" b="1" dirty="0" smtClean="0"/>
              <a:t>＃</a:t>
            </a:r>
          </a:p>
          <a:p>
            <a:pPr lvl="1" eaLnBrk="1" hangingPunct="1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/>
              <a:t>普通用户：</a:t>
            </a:r>
            <a:r>
              <a:rPr lang="en-GB" altLang="zh-CN" b="1" dirty="0" smtClean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265832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GB" smtClean="0"/>
              <a:t>关机与重新启动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40228" y="1346200"/>
            <a:ext cx="7772400" cy="4938486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lnSpc>
                <a:spcPct val="75000"/>
              </a:lnSpc>
              <a:spcBef>
                <a:spcPts val="588"/>
              </a:spcBef>
              <a:buSzPct val="36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>
                <a:latin typeface="AR PL SungtiL GB" pitchFamily="16" charset="0"/>
              </a:rPr>
              <a:t>关机与重新启动的实质是切换运行</a:t>
            </a:r>
            <a:r>
              <a:rPr lang="zh-CN" altLang="en-GB" dirty="0" smtClean="0">
                <a:latin typeface="AR PL SungtiL GB" pitchFamily="16" charset="0"/>
              </a:rPr>
              <a:t>级别</a:t>
            </a:r>
            <a:endParaRPr lang="en-US" altLang="zh-CN" dirty="0" smtClean="0">
              <a:latin typeface="AR PL SungtiL GB" pitchFamily="16" charset="0"/>
            </a:endParaRPr>
          </a:p>
          <a:p>
            <a:pPr>
              <a:lnSpc>
                <a:spcPct val="75000"/>
              </a:lnSpc>
              <a:spcBef>
                <a:spcPts val="588"/>
              </a:spcBef>
              <a:buSzPct val="36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zh-CN" altLang="en-GB" sz="800" dirty="0">
              <a:latin typeface="AR PL SungtiL GB" pitchFamily="16" charset="0"/>
            </a:endParaRPr>
          </a:p>
          <a:p>
            <a:pPr>
              <a:lnSpc>
                <a:spcPct val="75000"/>
              </a:lnSpc>
              <a:spcBef>
                <a:spcPts val="588"/>
              </a:spcBef>
              <a:buSzPct val="36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>
                <a:latin typeface="AR PL SungtiL GB" pitchFamily="16" charset="0"/>
              </a:rPr>
              <a:t>关机命令：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err="1" smtClean="0"/>
              <a:t>init</a:t>
            </a:r>
            <a:r>
              <a:rPr lang="en-GB" altLang="zh-CN" dirty="0" smtClean="0"/>
              <a:t> 0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halt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shutdown -h +5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zh-CN" sz="800" dirty="0" smtClean="0"/>
          </a:p>
          <a:p>
            <a:pPr>
              <a:lnSpc>
                <a:spcPct val="75000"/>
              </a:lnSpc>
              <a:spcBef>
                <a:spcPts val="588"/>
              </a:spcBef>
              <a:buSzPct val="36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>
                <a:latin typeface="AR PL SungtiL GB" pitchFamily="16" charset="0"/>
              </a:rPr>
              <a:t>重新启动命令：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err="1" smtClean="0"/>
              <a:t>init</a:t>
            </a:r>
            <a:r>
              <a:rPr lang="en-GB" altLang="zh-CN" dirty="0" smtClean="0"/>
              <a:t> 6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reboot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/>
              <a:t>shutdown -r +5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zh-CN" sz="800" dirty="0" smtClean="0"/>
          </a:p>
          <a:p>
            <a:pPr eaLnBrk="1" hangingPunct="1">
              <a:lnSpc>
                <a:spcPct val="75000"/>
              </a:lnSpc>
              <a:spcBef>
                <a:spcPts val="588"/>
              </a:spcBef>
              <a:buSzPct val="36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>
                <a:latin typeface="AR PL SungtiL GB" pitchFamily="16" charset="0"/>
              </a:rPr>
              <a:t>shutdown </a:t>
            </a:r>
            <a:r>
              <a:rPr lang="zh-CN" altLang="en-GB" dirty="0" smtClean="0">
                <a:latin typeface="AR PL SungtiL GB" pitchFamily="16" charset="0"/>
              </a:rPr>
              <a:t>命令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+mn-ea"/>
              </a:rPr>
              <a:t>－</a:t>
            </a:r>
            <a:r>
              <a:rPr lang="en-GB" altLang="zh-CN" dirty="0" smtClean="0">
                <a:latin typeface="+mn-ea"/>
              </a:rPr>
              <a:t>k </a:t>
            </a:r>
            <a:r>
              <a:rPr lang="zh-CN" altLang="en-GB" dirty="0" smtClean="0">
                <a:latin typeface="+mn-ea"/>
              </a:rPr>
              <a:t>只是警告，不实际关机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+mn-ea"/>
              </a:rPr>
              <a:t>－</a:t>
            </a:r>
            <a:r>
              <a:rPr lang="en-GB" altLang="zh-CN" dirty="0" smtClean="0">
                <a:latin typeface="+mn-ea"/>
              </a:rPr>
              <a:t>r </a:t>
            </a:r>
            <a:r>
              <a:rPr lang="zh-CN" altLang="en-GB" dirty="0" smtClean="0">
                <a:latin typeface="+mn-ea"/>
              </a:rPr>
              <a:t>关机后重新启动</a:t>
            </a:r>
          </a:p>
          <a:p>
            <a:pPr lvl="1" eaLnBrk="1" hangingPunct="1">
              <a:lnSpc>
                <a:spcPct val="75000"/>
              </a:lnSpc>
              <a:spcBef>
                <a:spcPts val="488"/>
              </a:spcBef>
              <a:buSzPct val="44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dirty="0" smtClean="0">
                <a:latin typeface="+mn-ea"/>
              </a:rPr>
              <a:t>－</a:t>
            </a:r>
            <a:r>
              <a:rPr lang="en-GB" altLang="zh-CN" dirty="0" smtClean="0">
                <a:latin typeface="+mn-ea"/>
              </a:rPr>
              <a:t>h </a:t>
            </a:r>
            <a:r>
              <a:rPr lang="zh-CN" altLang="en-GB" dirty="0" smtClean="0">
                <a:latin typeface="+mn-ea"/>
              </a:rPr>
              <a:t>关闭系统</a:t>
            </a:r>
          </a:p>
        </p:txBody>
      </p:sp>
    </p:spTree>
    <p:extLst>
      <p:ext uri="{BB962C8B-B14F-4D97-AF65-F5344CB8AC3E}">
        <p14:creationId xmlns:p14="http://schemas.microsoft.com/office/powerpoint/2010/main" val="4175626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命令基本语法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$ 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命令格式：</a:t>
            </a:r>
            <a:r>
              <a:rPr lang="zh-CN" altLang="en-US" dirty="0" smtClean="0">
                <a:solidFill>
                  <a:srgbClr val="FF0000"/>
                </a:solidFill>
              </a:rPr>
              <a:t>命令 </a:t>
            </a:r>
            <a:r>
              <a:rPr lang="en-US" altLang="zh-CN" dirty="0" smtClean="0">
                <a:solidFill>
                  <a:srgbClr val="FF0000"/>
                </a:solidFill>
              </a:rPr>
              <a:t> [</a:t>
            </a:r>
            <a:r>
              <a:rPr lang="zh-CN" altLang="en-US" dirty="0" smtClean="0">
                <a:solidFill>
                  <a:srgbClr val="FF0000"/>
                </a:solidFill>
              </a:rPr>
              <a:t>选项</a:t>
            </a:r>
            <a:r>
              <a:rPr lang="en-US" altLang="zh-CN" dirty="0" smtClean="0">
                <a:solidFill>
                  <a:srgbClr val="FF0000"/>
                </a:solidFill>
              </a:rPr>
              <a:t>]  [</a:t>
            </a:r>
            <a:r>
              <a:rPr lang="zh-CN" altLang="en-US" dirty="0" smtClean="0">
                <a:solidFill>
                  <a:srgbClr val="FF0000"/>
                </a:solidFill>
              </a:rPr>
              <a:t>参数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注意</a:t>
            </a:r>
            <a:r>
              <a:rPr lang="zh-CN" altLang="en-US" dirty="0"/>
              <a:t>元素之间必须有空格！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/>
              <a:t>ls/home 8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/>
              <a:t>ls /home 3</a:t>
            </a:r>
          </a:p>
          <a:p>
            <a:r>
              <a:rPr lang="zh-CN" altLang="en-US" dirty="0" smtClean="0"/>
              <a:t>选项：零个、一个或多个</a:t>
            </a:r>
            <a:endParaRPr lang="zh-CN" altLang="en-US" dirty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/>
              <a:t>ls </a:t>
            </a:r>
            <a:r>
              <a:rPr lang="en-US" altLang="zh-CN" dirty="0">
                <a:solidFill>
                  <a:srgbClr val="FF0000"/>
                </a:solidFill>
              </a:rPr>
              <a:t>–all 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/</a:t>
            </a:r>
            <a:r>
              <a:rPr lang="en-US" altLang="zh-CN" dirty="0"/>
              <a:t>home </a:t>
            </a:r>
            <a:r>
              <a:rPr lang="zh-CN" altLang="en-US" dirty="0"/>
              <a:t>（长选项）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/>
              <a:t>ls </a:t>
            </a:r>
            <a:r>
              <a:rPr lang="en-US" altLang="zh-CN" dirty="0" smtClean="0">
                <a:solidFill>
                  <a:srgbClr val="FF0000"/>
                </a:solidFill>
              </a:rPr>
              <a:t>–a  </a:t>
            </a:r>
            <a:r>
              <a:rPr lang="en-US" altLang="zh-CN" dirty="0"/>
              <a:t>/home </a:t>
            </a:r>
            <a:r>
              <a:rPr lang="zh-CN" altLang="en-US" dirty="0"/>
              <a:t>（短选项）</a:t>
            </a:r>
          </a:p>
          <a:p>
            <a:r>
              <a:rPr lang="zh-CN" altLang="en-US" dirty="0" smtClean="0"/>
              <a:t> </a:t>
            </a:r>
            <a:r>
              <a:rPr lang="zh-CN" altLang="en-US" dirty="0"/>
              <a:t>参数：零</a:t>
            </a:r>
            <a:r>
              <a:rPr lang="zh-CN" altLang="en-US" dirty="0" smtClean="0"/>
              <a:t>个、一</a:t>
            </a:r>
            <a:r>
              <a:rPr lang="zh-CN" altLang="en-US" dirty="0"/>
              <a:t>个或多</a:t>
            </a:r>
            <a:r>
              <a:rPr lang="zh-CN" altLang="en-US" dirty="0" smtClean="0"/>
              <a:t>个</a:t>
            </a:r>
            <a:endParaRPr lang="zh-CN" altLang="en-US" dirty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ls  </a:t>
            </a:r>
            <a:endParaRPr lang="en-US" altLang="zh-CN" dirty="0"/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/>
              <a:t>ls 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/home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46447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93CD382D-973E-40E6-BB46-6F27DD71E170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6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GB" smtClean="0"/>
              <a:t>获得命令帮助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sz="quarter"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smtClean="0">
                <a:latin typeface="AR PL SungtiL GB" pitchFamily="16" charset="0"/>
              </a:rPr>
              <a:t>m</a:t>
            </a:r>
            <a:r>
              <a:rPr lang="en-GB" altLang="zh-CN" smtClean="0">
                <a:latin typeface="AR PL SungtiL GB" pitchFamily="16" charset="0"/>
              </a:rPr>
              <a:t>an</a:t>
            </a:r>
            <a:r>
              <a:rPr lang="zh-CN" altLang="en-GB" dirty="0" smtClean="0">
                <a:latin typeface="AR PL SungtiL GB" pitchFamily="16" charset="0"/>
              </a:rPr>
              <a:t>命令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格式：</a:t>
            </a:r>
            <a:r>
              <a:rPr lang="en-GB" altLang="zh-CN" sz="2400" dirty="0" smtClean="0"/>
              <a:t>man </a:t>
            </a:r>
            <a:r>
              <a:rPr lang="zh-CN" altLang="en-GB" sz="2400" dirty="0" smtClean="0"/>
              <a:t>命令名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使用上、下箭头键、</a:t>
            </a:r>
            <a:r>
              <a:rPr lang="en-GB" altLang="zh-CN" sz="2400" dirty="0" smtClean="0"/>
              <a:t>&lt;</a:t>
            </a:r>
            <a:r>
              <a:rPr lang="en-GB" altLang="zh-CN" sz="2400" dirty="0" err="1" smtClean="0"/>
              <a:t>PgDn</a:t>
            </a:r>
            <a:r>
              <a:rPr lang="en-GB" altLang="zh-CN" sz="2400" dirty="0" smtClean="0"/>
              <a:t>&gt;</a:t>
            </a:r>
            <a:r>
              <a:rPr lang="zh-CN" altLang="en-GB" sz="2400" dirty="0" smtClean="0"/>
              <a:t>、</a:t>
            </a:r>
            <a:r>
              <a:rPr lang="en-GB" altLang="zh-CN" sz="2400" dirty="0" smtClean="0"/>
              <a:t>&lt;</a:t>
            </a:r>
            <a:r>
              <a:rPr lang="en-GB" altLang="zh-CN" sz="2400" dirty="0" err="1" smtClean="0"/>
              <a:t>PgUp</a:t>
            </a:r>
            <a:r>
              <a:rPr lang="en-GB" altLang="zh-CN" sz="2400" dirty="0" smtClean="0"/>
              <a:t>&gt;</a:t>
            </a:r>
            <a:r>
              <a:rPr lang="zh-CN" altLang="en-GB" sz="2400" dirty="0" smtClean="0"/>
              <a:t>翻阅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使用</a:t>
            </a:r>
            <a:r>
              <a:rPr lang="en-GB" altLang="zh-CN" sz="2400" dirty="0" smtClean="0"/>
              <a:t>Q</a:t>
            </a:r>
            <a:r>
              <a:rPr lang="zh-CN" altLang="en-GB" sz="2400" dirty="0" smtClean="0"/>
              <a:t>或</a:t>
            </a:r>
            <a:r>
              <a:rPr lang="en-GB" altLang="zh-CN" sz="2400" dirty="0" smtClean="0"/>
              <a:t>q</a:t>
            </a:r>
            <a:r>
              <a:rPr lang="zh-CN" altLang="en-GB" sz="2400" dirty="0" smtClean="0"/>
              <a:t>键退出</a:t>
            </a:r>
            <a:endParaRPr lang="en-US" altLang="zh-CN" sz="2400" dirty="0" smtClean="0"/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zh-CN" altLang="en-GB" dirty="0" smtClean="0"/>
          </a:p>
          <a:p>
            <a:pPr eaLnBrk="1" hangingPunct="1">
              <a:lnSpc>
                <a:spcPct val="7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>
                <a:latin typeface="AR PL SungtiL GB" pitchFamily="16" charset="0"/>
              </a:rPr>
              <a:t>info</a:t>
            </a:r>
            <a:r>
              <a:rPr lang="zh-CN" altLang="en-GB" dirty="0" smtClean="0">
                <a:latin typeface="AR PL SungtiL GB" pitchFamily="16" charset="0"/>
              </a:rPr>
              <a:t>命令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格式：</a:t>
            </a:r>
            <a:r>
              <a:rPr lang="en-GB" altLang="zh-CN" sz="2400" dirty="0" smtClean="0"/>
              <a:t>info </a:t>
            </a:r>
            <a:r>
              <a:rPr lang="zh-CN" altLang="en-GB" sz="2400" dirty="0" smtClean="0"/>
              <a:t>命令名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使用上、下箭头键、</a:t>
            </a:r>
            <a:r>
              <a:rPr lang="en-GB" altLang="zh-CN" sz="2400" dirty="0" smtClean="0"/>
              <a:t>&lt;</a:t>
            </a:r>
            <a:r>
              <a:rPr lang="en-GB" altLang="zh-CN" sz="2400" dirty="0" err="1" smtClean="0"/>
              <a:t>PgDn</a:t>
            </a:r>
            <a:r>
              <a:rPr lang="en-GB" altLang="zh-CN" sz="2400" dirty="0" smtClean="0"/>
              <a:t>&gt;</a:t>
            </a:r>
            <a:r>
              <a:rPr lang="zh-CN" altLang="en-GB" sz="2400" dirty="0" smtClean="0"/>
              <a:t>、</a:t>
            </a:r>
            <a:r>
              <a:rPr lang="en-GB" altLang="zh-CN" sz="2400" dirty="0" smtClean="0"/>
              <a:t>&lt;</a:t>
            </a:r>
            <a:r>
              <a:rPr lang="en-GB" altLang="zh-CN" sz="2400" dirty="0" err="1" smtClean="0"/>
              <a:t>PgUp</a:t>
            </a:r>
            <a:r>
              <a:rPr lang="en-GB" altLang="zh-CN" sz="2400" dirty="0" smtClean="0"/>
              <a:t>&gt;</a:t>
            </a:r>
            <a:r>
              <a:rPr lang="zh-CN" altLang="en-GB" sz="2400" dirty="0" smtClean="0"/>
              <a:t>翻阅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使用</a:t>
            </a:r>
            <a:r>
              <a:rPr lang="en-GB" altLang="zh-CN" sz="2400" dirty="0" smtClean="0"/>
              <a:t>q</a:t>
            </a:r>
            <a:r>
              <a:rPr lang="zh-CN" altLang="en-GB" sz="2400" dirty="0" smtClean="0"/>
              <a:t>键退出</a:t>
            </a:r>
          </a:p>
          <a:p>
            <a:pPr lvl="1" eaLnBrk="1" hangingPunct="1">
              <a:lnSpc>
                <a:spcPct val="75000"/>
              </a:lnSpc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zh-CN" altLang="en-GB" sz="2400" dirty="0" smtClean="0"/>
              <a:t>使用</a:t>
            </a:r>
            <a:r>
              <a:rPr lang="en-GB" altLang="zh-CN" sz="2400" dirty="0" smtClean="0"/>
              <a:t>&lt;Ctrl&gt;+h</a:t>
            </a:r>
            <a:r>
              <a:rPr lang="zh-CN" altLang="en-GB" sz="2400" dirty="0" smtClean="0"/>
              <a:t>进入</a:t>
            </a:r>
            <a:r>
              <a:rPr lang="en-GB" altLang="zh-CN" sz="2400" dirty="0" smtClean="0"/>
              <a:t>info</a:t>
            </a:r>
            <a:r>
              <a:rPr lang="zh-CN" altLang="en-GB" sz="2400" dirty="0" smtClean="0"/>
              <a:t>命令的帮助屏幕</a:t>
            </a:r>
          </a:p>
        </p:txBody>
      </p:sp>
    </p:spTree>
    <p:extLst>
      <p:ext uri="{BB962C8B-B14F-4D97-AF65-F5344CB8AC3E}">
        <p14:creationId xmlns:p14="http://schemas.microsoft.com/office/powerpoint/2010/main" val="2106199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.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b="1" dirty="0"/>
              <a:t>..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zh-CN" altLang="en-US" dirty="0"/>
              <a:t>相对路径与绝对路径</a:t>
            </a:r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cd /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绝对</a:t>
            </a:r>
            <a:r>
              <a:rPr lang="zh-CN" altLang="en-US" dirty="0"/>
              <a:t>文件路径定义了在虚拟目录结构</a:t>
            </a:r>
            <a:r>
              <a:rPr lang="zh-CN" altLang="en-US" dirty="0" smtClean="0"/>
              <a:t>中该</a:t>
            </a:r>
            <a:r>
              <a:rPr lang="zh-CN" altLang="en-US" dirty="0"/>
              <a:t>目录的确切位置，以虚拟目录的根目录开始，相当于目录的全名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绝对文件路径总是以正斜线（</a:t>
            </a:r>
            <a:r>
              <a:rPr lang="en-US" altLang="zh-CN" dirty="0"/>
              <a:t>/</a:t>
            </a:r>
            <a:r>
              <a:rPr lang="zh-CN" altLang="en-US" dirty="0"/>
              <a:t>）作为起始，指明虚拟文件系统的根目录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cd ../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  <a:p>
            <a:pPr lvl="1"/>
            <a:r>
              <a:rPr lang="zh-CN" altLang="en-US" dirty="0"/>
              <a:t>相对文件路径允许用户指定一个基于当前位置的目标文件</a:t>
            </a:r>
            <a:r>
              <a:rPr lang="zh-CN" altLang="en-US" dirty="0" smtClean="0"/>
              <a:t>路径</a:t>
            </a:r>
            <a:endParaRPr lang="en-US" altLang="zh-CN" dirty="0" smtClean="0"/>
          </a:p>
          <a:p>
            <a:pPr lvl="1"/>
            <a:r>
              <a:rPr lang="zh-CN" altLang="en-US" dirty="0"/>
              <a:t>单点符（</a:t>
            </a:r>
            <a:r>
              <a:rPr lang="en-US" altLang="zh-CN" dirty="0"/>
              <a:t>.</a:t>
            </a:r>
            <a:r>
              <a:rPr lang="zh-CN" altLang="en-US" dirty="0"/>
              <a:t>），表示当前目录；</a:t>
            </a:r>
          </a:p>
          <a:p>
            <a:pPr lvl="1"/>
            <a:r>
              <a:rPr lang="zh-CN" altLang="en-US" dirty="0" smtClean="0"/>
              <a:t>双</a:t>
            </a:r>
            <a:r>
              <a:rPr lang="zh-CN" altLang="en-US" dirty="0"/>
              <a:t>点符（</a:t>
            </a:r>
            <a:r>
              <a:rPr lang="en-US" altLang="zh-CN" dirty="0"/>
              <a:t>..</a:t>
            </a:r>
            <a:r>
              <a:rPr lang="zh-CN" altLang="en-US" dirty="0"/>
              <a:t>），表示当前目录的父目录。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9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常见文件和目录操作命令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目</a:t>
            </a:r>
            <a:r>
              <a:rPr lang="zh-CN" altLang="en-US" dirty="0" smtClean="0"/>
              <a:t>录</a:t>
            </a:r>
            <a:r>
              <a:rPr lang="zh-CN" altLang="en-US" dirty="0"/>
              <a:t>树中走动：</a:t>
            </a:r>
            <a:r>
              <a:rPr lang="en-US" altLang="zh-CN" dirty="0"/>
              <a:t>cd, </a:t>
            </a:r>
            <a:r>
              <a:rPr lang="en-US" altLang="zh-CN" dirty="0" err="1"/>
              <a:t>pwd</a:t>
            </a:r>
            <a:r>
              <a:rPr lang="en-US" altLang="zh-CN" dirty="0"/>
              <a:t>, </a:t>
            </a:r>
            <a:r>
              <a:rPr lang="en-US" altLang="zh-CN" dirty="0" smtClean="0"/>
              <a:t>ls</a:t>
            </a:r>
            <a:endParaRPr lang="en-US" altLang="zh-CN" dirty="0"/>
          </a:p>
          <a:p>
            <a:r>
              <a:rPr lang="zh-CN" altLang="en-US" dirty="0" smtClean="0"/>
              <a:t>创建</a:t>
            </a:r>
            <a:r>
              <a:rPr lang="zh-CN" altLang="en-US" dirty="0"/>
              <a:t>、删除、移动，复制：</a:t>
            </a:r>
            <a:r>
              <a:rPr lang="en-US" altLang="zh-CN" dirty="0"/>
              <a:t>touch, </a:t>
            </a:r>
            <a:r>
              <a:rPr lang="en-US" altLang="zh-CN" dirty="0" err="1"/>
              <a:t>mkdir</a:t>
            </a:r>
            <a:r>
              <a:rPr lang="en-US" altLang="zh-CN" dirty="0"/>
              <a:t>, </a:t>
            </a:r>
            <a:r>
              <a:rPr lang="en-US" altLang="zh-CN" dirty="0" err="1"/>
              <a:t>rmdir</a:t>
            </a:r>
            <a:r>
              <a:rPr lang="en-US" altLang="zh-CN" dirty="0"/>
              <a:t>, </a:t>
            </a:r>
            <a:r>
              <a:rPr lang="en-US" altLang="zh-CN" dirty="0" err="1"/>
              <a:t>rm</a:t>
            </a:r>
            <a:r>
              <a:rPr lang="en-US" altLang="zh-CN" dirty="0"/>
              <a:t>, </a:t>
            </a:r>
            <a:r>
              <a:rPr lang="en-US" altLang="zh-CN" dirty="0" err="1"/>
              <a:t>cp</a:t>
            </a:r>
            <a:r>
              <a:rPr lang="en-US" altLang="zh-CN" dirty="0"/>
              <a:t>, </a:t>
            </a:r>
            <a:r>
              <a:rPr lang="en-US" altLang="zh-CN" dirty="0" smtClean="0"/>
              <a:t>mv</a:t>
            </a:r>
            <a:endParaRPr lang="en-US" altLang="zh-CN" dirty="0"/>
          </a:p>
          <a:p>
            <a:r>
              <a:rPr lang="zh-CN" altLang="en-US" dirty="0" smtClean="0"/>
              <a:t>文件</a:t>
            </a:r>
            <a:r>
              <a:rPr lang="zh-CN" altLang="en-US" dirty="0"/>
              <a:t>查看：</a:t>
            </a:r>
            <a:r>
              <a:rPr lang="en-US" altLang="zh-CN" dirty="0"/>
              <a:t>cat, more, less, head, </a:t>
            </a:r>
            <a:r>
              <a:rPr lang="en-US" altLang="zh-CN" dirty="0" smtClean="0"/>
              <a:t>tail</a:t>
            </a:r>
          </a:p>
          <a:p>
            <a:endParaRPr lang="en-US" altLang="zh-CN" dirty="0"/>
          </a:p>
          <a:p>
            <a:r>
              <a:rPr lang="zh-CN" altLang="en-US" dirty="0" smtClean="0"/>
              <a:t>通配符 </a:t>
            </a:r>
            <a:endParaRPr lang="en-US" altLang="zh-CN" dirty="0" smtClean="0"/>
          </a:p>
          <a:p>
            <a:pPr lvl="1"/>
            <a:r>
              <a:rPr lang="zh-CN" altLang="en-US" dirty="0"/>
              <a:t>问号（</a:t>
            </a:r>
            <a:r>
              <a:rPr lang="en-US" altLang="zh-CN" dirty="0"/>
              <a:t>?</a:t>
            </a:r>
            <a:r>
              <a:rPr lang="zh-CN" altLang="en-US" dirty="0"/>
              <a:t>）代表一个字符；</a:t>
            </a:r>
          </a:p>
          <a:p>
            <a:pPr lvl="1"/>
            <a:r>
              <a:rPr lang="zh-CN" altLang="en-US" dirty="0" smtClean="0"/>
              <a:t>星号</a:t>
            </a:r>
            <a:r>
              <a:rPr lang="zh-CN" altLang="en-US" dirty="0"/>
              <a:t>（*）代表零个或多个</a:t>
            </a:r>
            <a:r>
              <a:rPr lang="zh-CN" altLang="en-US" dirty="0" smtClean="0"/>
              <a:t>字符；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中括号 </a:t>
            </a:r>
            <a:r>
              <a:rPr lang="en-US" altLang="zh-CN" dirty="0" smtClean="0"/>
              <a:t>[] </a:t>
            </a:r>
            <a:r>
              <a:rPr lang="zh-CN" altLang="en-US" dirty="0" smtClean="0"/>
              <a:t>标识多个可能的选择，如</a:t>
            </a:r>
            <a:r>
              <a:rPr lang="en-US" altLang="zh-CN" dirty="0" smtClean="0"/>
              <a:t>[</a:t>
            </a:r>
            <a:r>
              <a:rPr lang="en-US" altLang="zh-CN" dirty="0"/>
              <a:t>a – 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/>
              <a:t>感叹号（</a:t>
            </a:r>
            <a:r>
              <a:rPr lang="en-US" altLang="zh-CN" dirty="0"/>
              <a:t>!</a:t>
            </a:r>
            <a:r>
              <a:rPr lang="zh-CN" altLang="en-US" dirty="0"/>
              <a:t>）将不需要的内容排除</a:t>
            </a:r>
            <a:r>
              <a:rPr lang="zh-CN" altLang="en-US" dirty="0" smtClean="0"/>
              <a:t>在外，如</a:t>
            </a:r>
            <a:r>
              <a:rPr lang="en-US" altLang="zh-CN" dirty="0"/>
              <a:t>[!a]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1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安装过程中的选项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95536" y="1268760"/>
            <a:ext cx="8424936" cy="5400600"/>
            <a:chOff x="395536" y="1268760"/>
            <a:chExt cx="8424936" cy="5400600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268760"/>
              <a:ext cx="8424936" cy="54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899592" y="3212977"/>
              <a:ext cx="5040560" cy="7560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1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US" dirty="0" smtClean="0"/>
              <a:t>常用的</a:t>
            </a:r>
            <a:r>
              <a:rPr lang="zh-CN" altLang="en-GB" dirty="0" smtClean="0"/>
              <a:t>备份压缩命令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sz="quarter"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>
                <a:latin typeface="AR PL SungtiL GB" pitchFamily="16" charset="0"/>
              </a:rPr>
              <a:t>tar </a:t>
            </a:r>
            <a:r>
              <a:rPr lang="zh-CN" altLang="en-GB" dirty="0" smtClean="0">
                <a:latin typeface="AR PL SungtiL GB" pitchFamily="16" charset="0"/>
              </a:rPr>
              <a:t>文件</a:t>
            </a:r>
            <a:r>
              <a:rPr lang="en-GB" altLang="zh-CN" dirty="0" smtClean="0">
                <a:latin typeface="AR PL SungtiL GB" pitchFamily="16" charset="0"/>
              </a:rPr>
              <a:t>,</a:t>
            </a:r>
            <a:r>
              <a:rPr lang="zh-CN" altLang="en-GB" dirty="0" smtClean="0">
                <a:latin typeface="AR PL SungtiL GB" pitchFamily="16" charset="0"/>
              </a:rPr>
              <a:t>目录打</a:t>
            </a:r>
            <a:r>
              <a:rPr lang="en-GB" altLang="zh-CN" dirty="0" smtClean="0">
                <a:latin typeface="AR PL SungtiL GB" pitchFamily="16" charset="0"/>
              </a:rPr>
              <a:t>/</a:t>
            </a:r>
            <a:r>
              <a:rPr lang="zh-CN" altLang="en-GB" dirty="0" smtClean="0">
                <a:latin typeface="AR PL SungtiL GB" pitchFamily="16" charset="0"/>
              </a:rPr>
              <a:t>解包</a:t>
            </a:r>
            <a:endParaRPr lang="en-US" altLang="zh-CN" dirty="0" smtClean="0">
              <a:latin typeface="AR PL SungtiL GB" pitchFamily="16" charset="0"/>
            </a:endParaRPr>
          </a:p>
          <a:p>
            <a:pPr marL="617538" lvl="1" indent="-342900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dirty="0">
                <a:latin typeface="AR PL SungtiL GB" pitchFamily="16" charset="0"/>
              </a:rPr>
              <a:t>tar -</a:t>
            </a:r>
            <a:r>
              <a:rPr lang="en-GB" altLang="zh-CN" sz="2400" dirty="0" err="1">
                <a:latin typeface="AR PL SungtiL GB" pitchFamily="16" charset="0"/>
              </a:rPr>
              <a:t>zcvf</a:t>
            </a:r>
            <a:r>
              <a:rPr lang="en-GB" altLang="zh-CN" sz="2400" dirty="0">
                <a:latin typeface="AR PL SungtiL GB" pitchFamily="16" charset="0"/>
              </a:rPr>
              <a:t> myusr.tar.gz </a:t>
            </a:r>
            <a:r>
              <a:rPr lang="en-GB" altLang="zh-CN" sz="2400" dirty="0" err="1">
                <a:latin typeface="AR PL SungtiL GB" pitchFamily="16" charset="0"/>
              </a:rPr>
              <a:t>mydoc</a:t>
            </a:r>
            <a:r>
              <a:rPr lang="en-GB" altLang="zh-CN" sz="2400" dirty="0">
                <a:latin typeface="AR PL SungtiL GB" pitchFamily="16" charset="0"/>
              </a:rPr>
              <a:t> </a:t>
            </a:r>
            <a:r>
              <a:rPr lang="zh-CN" altLang="en-GB" sz="2400" dirty="0">
                <a:latin typeface="AR PL SungtiL GB" pitchFamily="16" charset="0"/>
              </a:rPr>
              <a:t>将</a:t>
            </a:r>
            <a:r>
              <a:rPr lang="en-GB" altLang="zh-CN" sz="2400" dirty="0" err="1">
                <a:latin typeface="AR PL SungtiL GB" pitchFamily="16" charset="0"/>
              </a:rPr>
              <a:t>mydoc</a:t>
            </a:r>
            <a:r>
              <a:rPr lang="zh-CN" altLang="en-GB" sz="2400" dirty="0">
                <a:latin typeface="AR PL SungtiL GB" pitchFamily="16" charset="0"/>
              </a:rPr>
              <a:t>目录打包后压缩</a:t>
            </a:r>
            <a:r>
              <a:rPr lang="en-GB" altLang="zh-CN" sz="2400" dirty="0">
                <a:latin typeface="AR PL SungtiL GB" pitchFamily="16" charset="0"/>
              </a:rPr>
              <a:t>,</a:t>
            </a:r>
            <a:r>
              <a:rPr lang="zh-CN" altLang="en-GB" sz="2400" dirty="0">
                <a:latin typeface="AR PL SungtiL GB" pitchFamily="16" charset="0"/>
              </a:rPr>
              <a:t>调用</a:t>
            </a:r>
            <a:r>
              <a:rPr lang="en-GB" altLang="zh-CN" sz="2400" dirty="0" err="1">
                <a:latin typeface="AR PL SungtiL GB" pitchFamily="16" charset="0"/>
              </a:rPr>
              <a:t>gzip</a:t>
            </a:r>
            <a:r>
              <a:rPr lang="zh-CN" altLang="en-GB" sz="2400" dirty="0">
                <a:latin typeface="AR PL SungtiL GB" pitchFamily="16" charset="0"/>
              </a:rPr>
              <a:t>压缩工具</a:t>
            </a:r>
          </a:p>
          <a:p>
            <a:pPr marL="617538" lvl="1" indent="-342900">
              <a:buSzPct val="31000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400" dirty="0">
                <a:latin typeface="AR PL SungtiL GB" pitchFamily="16" charset="0"/>
              </a:rPr>
              <a:t>tar -</a:t>
            </a:r>
            <a:r>
              <a:rPr lang="en-GB" altLang="zh-CN" sz="2400" dirty="0" err="1">
                <a:latin typeface="AR PL SungtiL GB" pitchFamily="16" charset="0"/>
              </a:rPr>
              <a:t>zxvf</a:t>
            </a:r>
            <a:r>
              <a:rPr lang="en-GB" altLang="zh-CN" sz="2400" dirty="0">
                <a:latin typeface="AR PL SungtiL GB" pitchFamily="16" charset="0"/>
              </a:rPr>
              <a:t> myusr.tar.gz </a:t>
            </a:r>
            <a:r>
              <a:rPr lang="zh-CN" altLang="en-GB" sz="2400" dirty="0">
                <a:latin typeface="AR PL SungtiL GB" pitchFamily="16" charset="0"/>
              </a:rPr>
              <a:t>解</a:t>
            </a:r>
            <a:r>
              <a:rPr lang="zh-CN" altLang="en-GB" sz="2400" dirty="0" smtClean="0">
                <a:latin typeface="AR PL SungtiL GB" pitchFamily="16" charset="0"/>
              </a:rPr>
              <a:t>压</a:t>
            </a:r>
            <a:endParaRPr lang="zh-CN" altLang="en-GB" dirty="0" smtClean="0">
              <a:latin typeface="AR PL SungtiL GB" pitchFamily="16" charset="0"/>
            </a:endParaRP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err="1" smtClean="0">
                <a:latin typeface="AR PL SungtiL GB" pitchFamily="16" charset="0"/>
              </a:rPr>
              <a:t>gzip</a:t>
            </a:r>
            <a:r>
              <a:rPr lang="en-GB" altLang="zh-CN" dirty="0" smtClean="0">
                <a:latin typeface="AR PL SungtiL GB" pitchFamily="16" charset="0"/>
              </a:rPr>
              <a:t> </a:t>
            </a:r>
            <a:r>
              <a:rPr lang="zh-CN" altLang="en-GB" dirty="0" smtClean="0">
                <a:latin typeface="AR PL SungtiL GB" pitchFamily="16" charset="0"/>
              </a:rPr>
              <a:t>压缩或解压文件目录</a:t>
            </a:r>
            <a:r>
              <a:rPr lang="en-GB" altLang="zh-CN" dirty="0" smtClean="0">
                <a:latin typeface="AR PL SungtiL GB" pitchFamily="16" charset="0"/>
              </a:rPr>
              <a:t>,</a:t>
            </a:r>
            <a:r>
              <a:rPr lang="zh-CN" altLang="en-GB" dirty="0" smtClean="0">
                <a:latin typeface="AR PL SungtiL GB" pitchFamily="16" charset="0"/>
              </a:rPr>
              <a:t>后缀为 </a:t>
            </a:r>
            <a:r>
              <a:rPr lang="en-US" altLang="zh-CN" dirty="0" smtClean="0">
                <a:latin typeface="AR PL SungtiL GB" pitchFamily="16" charset="0"/>
              </a:rPr>
              <a:t>.</a:t>
            </a:r>
            <a:r>
              <a:rPr lang="en-GB" altLang="zh-CN" dirty="0" err="1" smtClean="0">
                <a:latin typeface="AR PL SungtiL GB" pitchFamily="16" charset="0"/>
              </a:rPr>
              <a:t>gz</a:t>
            </a:r>
            <a:endParaRPr lang="en-GB" altLang="zh-CN" dirty="0" smtClean="0">
              <a:latin typeface="AR PL SungtiL GB" pitchFamily="16" charset="0"/>
            </a:endParaRP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>
                <a:latin typeface="AR PL SungtiL GB" pitchFamily="16" charset="0"/>
              </a:rPr>
              <a:t>compress </a:t>
            </a:r>
            <a:r>
              <a:rPr lang="zh-CN" altLang="en-GB" dirty="0" smtClean="0">
                <a:latin typeface="AR PL SungtiL GB" pitchFamily="16" charset="0"/>
              </a:rPr>
              <a:t>压缩或解压文件目录</a:t>
            </a:r>
            <a:r>
              <a:rPr lang="en-GB" altLang="zh-CN" dirty="0" smtClean="0">
                <a:latin typeface="AR PL SungtiL GB" pitchFamily="16" charset="0"/>
              </a:rPr>
              <a:t>,</a:t>
            </a:r>
            <a:r>
              <a:rPr lang="zh-CN" altLang="en-GB" dirty="0" smtClean="0">
                <a:latin typeface="AR PL SungtiL GB" pitchFamily="16" charset="0"/>
              </a:rPr>
              <a:t>后缀为 </a:t>
            </a:r>
            <a:r>
              <a:rPr lang="en-US" altLang="zh-CN" dirty="0" smtClean="0">
                <a:latin typeface="AR PL SungtiL GB" pitchFamily="16" charset="0"/>
              </a:rPr>
              <a:t>.</a:t>
            </a:r>
            <a:r>
              <a:rPr lang="en-GB" altLang="zh-CN" dirty="0" smtClean="0">
                <a:latin typeface="AR PL SungtiL GB" pitchFamily="16" charset="0"/>
              </a:rPr>
              <a:t>Z</a:t>
            </a: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smtClean="0">
                <a:latin typeface="AR PL SungtiL GB" pitchFamily="16" charset="0"/>
              </a:rPr>
              <a:t>bzip2 </a:t>
            </a:r>
            <a:r>
              <a:rPr lang="zh-CN" altLang="en-GB" dirty="0" smtClean="0">
                <a:latin typeface="AR PL SungtiL GB" pitchFamily="16" charset="0"/>
              </a:rPr>
              <a:t>压缩或解压文件目录</a:t>
            </a:r>
            <a:r>
              <a:rPr lang="en-GB" altLang="zh-CN" dirty="0" smtClean="0">
                <a:latin typeface="AR PL SungtiL GB" pitchFamily="16" charset="0"/>
              </a:rPr>
              <a:t>,</a:t>
            </a:r>
            <a:r>
              <a:rPr lang="zh-CN" altLang="en-GB" dirty="0" smtClean="0">
                <a:latin typeface="AR PL SungtiL GB" pitchFamily="16" charset="0"/>
              </a:rPr>
              <a:t>后缀为 </a:t>
            </a:r>
            <a:r>
              <a:rPr lang="en-US" altLang="zh-CN" dirty="0" smtClean="0">
                <a:latin typeface="AR PL SungtiL GB" pitchFamily="16" charset="0"/>
              </a:rPr>
              <a:t>.</a:t>
            </a:r>
            <a:r>
              <a:rPr lang="en-GB" altLang="zh-CN" dirty="0" smtClean="0">
                <a:latin typeface="AR PL SungtiL GB" pitchFamily="16" charset="0"/>
              </a:rPr>
              <a:t>bz2</a:t>
            </a: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dirty="0" err="1" smtClean="0">
                <a:latin typeface="AR PL SungtiL GB" pitchFamily="16" charset="0"/>
              </a:rPr>
              <a:t>zcat</a:t>
            </a:r>
            <a:r>
              <a:rPr lang="en-GB" altLang="zh-CN" dirty="0" smtClean="0">
                <a:latin typeface="AR PL SungtiL GB" pitchFamily="16" charset="0"/>
              </a:rPr>
              <a:t> </a:t>
            </a:r>
            <a:r>
              <a:rPr lang="zh-CN" altLang="en-GB" dirty="0" smtClean="0">
                <a:latin typeface="AR PL SungtiL GB" pitchFamily="16" charset="0"/>
              </a:rPr>
              <a:t>显示压缩的文本文件的内容</a:t>
            </a:r>
            <a:endParaRPr lang="en-US" altLang="zh-CN" dirty="0" smtClean="0">
              <a:latin typeface="AR PL SungtiL GB" pitchFamily="16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dirty="0" err="1" smtClean="0">
                <a:latin typeface="AR PL SungtiL GB" pitchFamily="16" charset="0"/>
              </a:rPr>
              <a:t>xz</a:t>
            </a:r>
            <a:r>
              <a:rPr lang="en-US" altLang="zh-CN" dirty="0" smtClean="0">
                <a:latin typeface="AR PL SungtiL GB" pitchFamily="16" charset="0"/>
              </a:rPr>
              <a:t> </a:t>
            </a:r>
            <a:r>
              <a:rPr lang="zh-CN" altLang="en-GB" dirty="0" smtClean="0">
                <a:latin typeface="AR PL SungtiL GB" pitchFamily="16" charset="0"/>
              </a:rPr>
              <a:t>压缩</a:t>
            </a:r>
            <a:r>
              <a:rPr lang="zh-CN" altLang="en-GB" dirty="0">
                <a:latin typeface="AR PL SungtiL GB" pitchFamily="16" charset="0"/>
              </a:rPr>
              <a:t>或解压文件目录</a:t>
            </a:r>
            <a:r>
              <a:rPr lang="en-GB" altLang="zh-CN" dirty="0">
                <a:latin typeface="AR PL SungtiL GB" pitchFamily="16" charset="0"/>
              </a:rPr>
              <a:t>,</a:t>
            </a:r>
            <a:r>
              <a:rPr lang="zh-CN" altLang="en-GB" dirty="0">
                <a:latin typeface="AR PL SungtiL GB" pitchFamily="16" charset="0"/>
              </a:rPr>
              <a:t>后缀</a:t>
            </a:r>
            <a:r>
              <a:rPr lang="zh-CN" altLang="en-GB" dirty="0" smtClean="0">
                <a:latin typeface="AR PL SungtiL GB" pitchFamily="16" charset="0"/>
              </a:rPr>
              <a:t>为 </a:t>
            </a:r>
            <a:r>
              <a:rPr lang="en-US" altLang="zh-CN" dirty="0" smtClean="0">
                <a:latin typeface="AR PL SungtiL GB" pitchFamily="16" charset="0"/>
              </a:rPr>
              <a:t>.x</a:t>
            </a:r>
            <a:r>
              <a:rPr lang="en-GB" altLang="zh-CN" dirty="0" smtClean="0">
                <a:latin typeface="AR PL SungtiL GB" pitchFamily="16" charset="0"/>
              </a:rPr>
              <a:t>z</a:t>
            </a:r>
            <a:endParaRPr lang="en-GB" altLang="zh-CN" dirty="0">
              <a:latin typeface="AR PL SungtiL GB" pitchFamily="16" charset="0"/>
            </a:endParaRP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zh-CN" altLang="en-GB" dirty="0" smtClean="0">
              <a:latin typeface="AR PL SungtiL GB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471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文件权限改变命令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800" dirty="0" err="1" smtClean="0">
                <a:latin typeface="AR PL SungtiL GB" pitchFamily="16" charset="0"/>
              </a:rPr>
              <a:t>chmod</a:t>
            </a:r>
            <a:r>
              <a:rPr lang="en-GB" altLang="zh-CN" sz="2800" dirty="0" smtClean="0">
                <a:latin typeface="AR PL SungtiL GB" pitchFamily="16" charset="0"/>
              </a:rPr>
              <a:t> </a:t>
            </a:r>
            <a:r>
              <a:rPr lang="zh-CN" altLang="en-GB" sz="2800" dirty="0">
                <a:latin typeface="AR PL SungtiL GB" pitchFamily="16" charset="0"/>
              </a:rPr>
              <a:t>更改文件或目录的</a:t>
            </a:r>
            <a:r>
              <a:rPr lang="zh-CN" altLang="en-GB" sz="2800" dirty="0" smtClean="0">
                <a:latin typeface="AR PL SungtiL GB" pitchFamily="16" charset="0"/>
              </a:rPr>
              <a:t>权限</a:t>
            </a:r>
            <a:endParaRPr lang="en-US" altLang="zh-CN" sz="2800" dirty="0" smtClean="0">
              <a:latin typeface="AR PL SungtiL GB" pitchFamily="16" charset="0"/>
            </a:endParaRPr>
          </a:p>
          <a:p>
            <a:pPr lvl="1"/>
            <a:r>
              <a:rPr lang="en-US" altLang="zh-CN" sz="2400" dirty="0" err="1"/>
              <a:t>chmod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a+x</a:t>
            </a:r>
            <a:r>
              <a:rPr lang="en-US" altLang="zh-CN" sz="2400" dirty="0"/>
              <a:t> test.sh  </a:t>
            </a:r>
            <a:r>
              <a:rPr lang="zh-CN" altLang="zh-CN" sz="2400" dirty="0"/>
              <a:t>为脚本文件</a:t>
            </a:r>
            <a:r>
              <a:rPr lang="en-US" altLang="zh-CN" sz="2400" dirty="0"/>
              <a:t>test.sh</a:t>
            </a:r>
            <a:r>
              <a:rPr lang="zh-CN" altLang="zh-CN" sz="2400" dirty="0"/>
              <a:t>的所有用户增加可执行</a:t>
            </a:r>
            <a:r>
              <a:rPr lang="zh-CN" altLang="zh-CN" sz="2400" dirty="0" smtClean="0"/>
              <a:t>属性</a:t>
            </a:r>
            <a:endParaRPr lang="zh-CN" altLang="zh-CN" sz="2400" dirty="0"/>
          </a:p>
          <a:p>
            <a:pPr lvl="1"/>
            <a:r>
              <a:rPr lang="en-US" altLang="zh-CN" sz="2400" dirty="0" err="1" smtClean="0"/>
              <a:t>chmod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go – 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 test  </a:t>
            </a:r>
            <a:r>
              <a:rPr lang="zh-CN" altLang="zh-CN" sz="2400" dirty="0"/>
              <a:t>取消其他用户对目录</a:t>
            </a:r>
            <a:r>
              <a:rPr lang="en-US" altLang="zh-CN" sz="2400" dirty="0"/>
              <a:t>test</a:t>
            </a:r>
            <a:r>
              <a:rPr lang="zh-CN" altLang="zh-CN" sz="2400" dirty="0"/>
              <a:t>的读、写和执行</a:t>
            </a:r>
            <a:r>
              <a:rPr lang="zh-CN" altLang="zh-CN" sz="2400" dirty="0" smtClean="0"/>
              <a:t>权限</a:t>
            </a:r>
            <a:endParaRPr lang="zh-CN" altLang="zh-CN" sz="2400" dirty="0"/>
          </a:p>
          <a:p>
            <a:pPr lvl="1"/>
            <a:r>
              <a:rPr lang="en-US" altLang="zh-CN" sz="2400" dirty="0" err="1" smtClean="0"/>
              <a:t>chmod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0751 file1  </a:t>
            </a:r>
            <a:r>
              <a:rPr lang="zh-CN" altLang="zh-CN" sz="2400" dirty="0"/>
              <a:t>将文件</a:t>
            </a:r>
            <a:r>
              <a:rPr lang="en-US" altLang="zh-CN" sz="2400" dirty="0"/>
              <a:t>file1</a:t>
            </a:r>
            <a:r>
              <a:rPr lang="zh-CN" altLang="zh-CN" sz="2400" dirty="0"/>
              <a:t>设置为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-x—x</a:t>
            </a:r>
            <a:r>
              <a:rPr lang="zh-CN" altLang="zh-CN" sz="2400" dirty="0" smtClean="0"/>
              <a:t>权限</a:t>
            </a:r>
            <a:endParaRPr lang="zh-CN" altLang="zh-CN" sz="2400" dirty="0"/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zh-CN" sz="2400" dirty="0" smtClean="0">
              <a:latin typeface="AR PL SungtiL GB" pitchFamily="16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sz="2800" dirty="0" err="1" smtClean="0">
                <a:latin typeface="AR PL SungtiL GB" pitchFamily="16" charset="0"/>
              </a:rPr>
              <a:t>chown</a:t>
            </a:r>
            <a:r>
              <a:rPr lang="en-US" altLang="zh-CN" sz="2800" dirty="0" smtClean="0">
                <a:latin typeface="AR PL SungtiL GB" pitchFamily="16" charset="0"/>
              </a:rPr>
              <a:t> </a:t>
            </a:r>
            <a:r>
              <a:rPr lang="zh-CN" altLang="en-US" sz="2800" dirty="0" smtClean="0">
                <a:latin typeface="AR PL SungtiL GB" pitchFamily="16" charset="0"/>
              </a:rPr>
              <a:t>改变文件或目录的属主和属组</a:t>
            </a:r>
            <a:endParaRPr lang="en-US" altLang="zh-CN" sz="2800" dirty="0" smtClean="0">
              <a:latin typeface="AR PL SungtiL GB" pitchFamily="16" charset="0"/>
            </a:endParaRP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sz="2400" dirty="0" err="1"/>
              <a:t>chmod</a:t>
            </a:r>
            <a:r>
              <a:rPr lang="en-US" altLang="zh-CN" sz="2400" dirty="0"/>
              <a:t> user1 file1  </a:t>
            </a:r>
            <a:r>
              <a:rPr lang="zh-CN" altLang="zh-CN" sz="2400" dirty="0"/>
              <a:t>将文件</a:t>
            </a:r>
            <a:r>
              <a:rPr lang="en-US" altLang="zh-CN" sz="2400" dirty="0"/>
              <a:t>file1</a:t>
            </a:r>
            <a:r>
              <a:rPr lang="zh-CN" altLang="zh-CN" sz="2400" dirty="0"/>
              <a:t>的属主改为</a:t>
            </a:r>
            <a:r>
              <a:rPr lang="en-US" altLang="zh-CN" sz="2400" dirty="0"/>
              <a:t>user1</a:t>
            </a:r>
            <a:endParaRPr lang="zh-CN" altLang="en-GB" sz="2400" dirty="0">
              <a:latin typeface="AR PL SungtiL GB" pitchFamily="16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3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CN" altLang="en-GB" dirty="0" smtClean="0"/>
              <a:t>常用的</a:t>
            </a:r>
            <a:r>
              <a:rPr lang="zh-CN" altLang="en-US" dirty="0"/>
              <a:t>磁盘</a:t>
            </a:r>
            <a:r>
              <a:rPr lang="zh-CN" altLang="en-GB" dirty="0" smtClean="0"/>
              <a:t>管理命令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sz="quarter"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sz="2800" dirty="0" err="1" smtClean="0">
                <a:latin typeface="AR PL SungtiL GB" pitchFamily="16" charset="0"/>
              </a:rPr>
              <a:t>df</a:t>
            </a:r>
            <a:r>
              <a:rPr lang="en-US" altLang="zh-CN" sz="2800" dirty="0" smtClean="0">
                <a:latin typeface="AR PL SungtiL GB" pitchFamily="16" charset="0"/>
              </a:rPr>
              <a:t> </a:t>
            </a:r>
            <a:r>
              <a:rPr lang="zh-CN" altLang="en-US" sz="2800" dirty="0" smtClean="0">
                <a:latin typeface="AR PL SungtiL GB" pitchFamily="16" charset="0"/>
              </a:rPr>
              <a:t>查看文件系统的磁盘空间占用情况</a:t>
            </a:r>
            <a:endParaRPr lang="en-US" altLang="zh-CN" sz="2800" dirty="0" smtClean="0">
              <a:latin typeface="AR PL SungtiL GB" pitchFamily="16" charset="0"/>
            </a:endParaRP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zh-CN" sz="2800" dirty="0" smtClean="0">
                <a:latin typeface="AR PL SungtiL GB" pitchFamily="16" charset="0"/>
              </a:rPr>
              <a:t>du </a:t>
            </a:r>
            <a:r>
              <a:rPr lang="zh-CN" altLang="en-US" sz="2800" dirty="0" smtClean="0">
                <a:latin typeface="AR PL SungtiL GB" pitchFamily="16" charset="0"/>
              </a:rPr>
              <a:t>显示目录或文件所占磁盘空间大小</a:t>
            </a:r>
            <a:endParaRPr lang="en-GB" altLang="zh-CN" sz="2800" dirty="0" smtClean="0">
              <a:latin typeface="AR PL SungtiL GB" pitchFamily="16" charset="0"/>
            </a:endParaRP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800" dirty="0" smtClean="0">
                <a:latin typeface="AR PL SungtiL GB" pitchFamily="16" charset="0"/>
              </a:rPr>
              <a:t>mount </a:t>
            </a:r>
            <a:r>
              <a:rPr lang="zh-CN" altLang="en-GB" sz="2800" dirty="0" smtClean="0">
                <a:latin typeface="AR PL SungtiL GB" pitchFamily="16" charset="0"/>
              </a:rPr>
              <a:t>挂装文件系统</a:t>
            </a:r>
          </a:p>
          <a:p>
            <a:pPr eaLnBrk="1" hangingPunct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zh-CN" sz="2800" dirty="0" err="1" smtClean="0">
                <a:latin typeface="AR PL SungtiL GB" pitchFamily="16" charset="0"/>
              </a:rPr>
              <a:t>umount</a:t>
            </a:r>
            <a:r>
              <a:rPr lang="en-GB" altLang="zh-CN" sz="2800" dirty="0" smtClean="0">
                <a:latin typeface="AR PL SungtiL GB" pitchFamily="16" charset="0"/>
              </a:rPr>
              <a:t> </a:t>
            </a:r>
            <a:r>
              <a:rPr lang="zh-CN" altLang="en-GB" sz="2800" dirty="0" smtClean="0">
                <a:latin typeface="AR PL SungtiL GB" pitchFamily="16" charset="0"/>
              </a:rPr>
              <a:t>解挂文件系统</a:t>
            </a:r>
          </a:p>
        </p:txBody>
      </p:sp>
    </p:spTree>
    <p:extLst>
      <p:ext uri="{BB962C8B-B14F-4D97-AF65-F5344CB8AC3E}">
        <p14:creationId xmlns:p14="http://schemas.microsoft.com/office/powerpoint/2010/main" val="186603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与用户有关的命令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passwd</a:t>
            </a:r>
            <a:r>
              <a:rPr lang="en-US" altLang="zh-CN" dirty="0" smtClean="0"/>
              <a:t> </a:t>
            </a:r>
            <a:r>
              <a:rPr lang="zh-CN" altLang="en-US" dirty="0" smtClean="0"/>
              <a:t>修改用户口令</a:t>
            </a:r>
            <a:endParaRPr lang="en-US" altLang="zh-CN" dirty="0" smtClean="0"/>
          </a:p>
          <a:p>
            <a:r>
              <a:rPr lang="en-US" altLang="zh-CN" dirty="0" err="1" smtClean="0"/>
              <a:t>su</a:t>
            </a:r>
            <a:r>
              <a:rPr lang="en-US" altLang="zh-CN" dirty="0" smtClean="0"/>
              <a:t> </a:t>
            </a:r>
            <a:r>
              <a:rPr lang="zh-CN" altLang="en-US" dirty="0" smtClean="0"/>
              <a:t>切换用户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zh-CN" altLang="en-US" dirty="0" smtClean="0"/>
              <a:t>允许</a:t>
            </a:r>
            <a:r>
              <a:rPr lang="zh-CN" altLang="en-US" dirty="0"/>
              <a:t>普通用户使用超级用户</a:t>
            </a:r>
            <a:r>
              <a:rPr lang="zh-CN" altLang="en-US" dirty="0" smtClean="0"/>
              <a:t>权限执行一些命令</a:t>
            </a:r>
            <a:endParaRPr lang="zh-CN" altLang="en-US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0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000" b="1" dirty="0" smtClean="0"/>
              <a:t>6. Linux</a:t>
            </a:r>
            <a:r>
              <a:rPr lang="zh-CN" altLang="en-US" sz="5000" b="1" dirty="0" smtClean="0"/>
              <a:t>下</a:t>
            </a:r>
            <a:r>
              <a:rPr lang="en-US" altLang="zh-CN" sz="5000" b="1" dirty="0" smtClean="0"/>
              <a:t>C</a:t>
            </a:r>
            <a:r>
              <a:rPr lang="zh-CN" altLang="en-US" sz="5000" b="1" dirty="0" smtClean="0"/>
              <a:t>程序的编写</a:t>
            </a:r>
            <a:endParaRPr lang="zh-CN" altLang="en-US" sz="50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03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从编辑到运行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程序的步骤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下的文本编辑工具，如</a:t>
            </a:r>
            <a:r>
              <a:rPr lang="en-US" altLang="zh-CN" dirty="0" err="1"/>
              <a:t>gedit</a:t>
            </a:r>
            <a:r>
              <a:rPr lang="zh-CN" altLang="en-US" dirty="0"/>
              <a:t>、</a:t>
            </a:r>
            <a:r>
              <a:rPr lang="en-US" altLang="zh-CN" dirty="0" err="1" smtClean="0"/>
              <a:t>emacs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kwrite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vi/vim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保存的文件后缀需为 “</a:t>
            </a:r>
            <a:r>
              <a:rPr lang="en-US" altLang="zh-CN" dirty="0"/>
              <a:t>.c</a:t>
            </a:r>
            <a:r>
              <a:rPr lang="zh-CN" altLang="en-US" dirty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编译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编译器</a:t>
            </a:r>
            <a:endParaRPr lang="en-US" altLang="zh-CN" dirty="0" smtClean="0"/>
          </a:p>
          <a:p>
            <a:r>
              <a:rPr lang="zh-CN" altLang="en-US" dirty="0" smtClean="0"/>
              <a:t>运行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执行编译好的可执行文件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下输入：</a:t>
            </a:r>
            <a:endParaRPr lang="en-US" altLang="zh-CN" dirty="0" smtClean="0"/>
          </a:p>
          <a:p>
            <a:pPr marL="319088" lvl="1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./</a:t>
            </a:r>
            <a:r>
              <a:rPr lang="zh-CN" altLang="en-US" b="1" dirty="0" smtClean="0"/>
              <a:t>可执行文件名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54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gcc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gcc</a:t>
            </a:r>
            <a:r>
              <a:rPr lang="zh-CN" altLang="en-US" dirty="0" smtClean="0"/>
              <a:t>是</a:t>
            </a:r>
            <a:r>
              <a:rPr lang="zh-CN" altLang="en-US" dirty="0"/>
              <a:t>运行在</a:t>
            </a:r>
            <a:r>
              <a:rPr lang="en-US" altLang="zh-CN" dirty="0"/>
              <a:t>Linux </a:t>
            </a:r>
            <a:r>
              <a:rPr lang="zh-CN" altLang="en-US" dirty="0"/>
              <a:t>操作系统上的一</a:t>
            </a:r>
            <a:r>
              <a:rPr lang="zh-CN" altLang="en-US" dirty="0" smtClean="0"/>
              <a:t>个全</a:t>
            </a:r>
            <a:r>
              <a:rPr lang="zh-CN" altLang="en-US" dirty="0"/>
              <a:t>功能的</a:t>
            </a:r>
            <a:r>
              <a:rPr lang="en-US" altLang="zh-CN" dirty="0"/>
              <a:t>ANSI C </a:t>
            </a:r>
            <a:r>
              <a:rPr lang="zh-CN" altLang="en-US" dirty="0"/>
              <a:t>兼容</a:t>
            </a:r>
            <a:r>
              <a:rPr lang="zh-CN" altLang="en-US" dirty="0" smtClean="0"/>
              <a:t>编译器</a:t>
            </a:r>
            <a:endParaRPr lang="en-US" altLang="zh-CN" dirty="0" smtClean="0"/>
          </a:p>
          <a:p>
            <a:r>
              <a:rPr lang="en-US" altLang="zh-CN" dirty="0" err="1" smtClean="0"/>
              <a:t>gcc</a:t>
            </a:r>
            <a:r>
              <a:rPr lang="en-US" altLang="zh-CN" dirty="0" smtClean="0"/>
              <a:t> </a:t>
            </a:r>
            <a:r>
              <a:rPr lang="zh-CN" altLang="en-US" dirty="0" smtClean="0"/>
              <a:t>没有</a:t>
            </a:r>
            <a:r>
              <a:rPr lang="zh-CN" altLang="en-US" dirty="0"/>
              <a:t>集成的开发环境，</a:t>
            </a:r>
            <a:r>
              <a:rPr lang="zh-CN" altLang="en-US" dirty="0" smtClean="0"/>
              <a:t>但是目前</a:t>
            </a:r>
            <a:r>
              <a:rPr lang="zh-CN" altLang="en-US" dirty="0"/>
              <a:t>效率最高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C/C</a:t>
            </a:r>
            <a:r>
              <a:rPr lang="en-US" altLang="zh-CN" dirty="0"/>
              <a:t>++</a:t>
            </a:r>
            <a:r>
              <a:rPr lang="zh-CN" altLang="en-US" dirty="0" smtClean="0"/>
              <a:t>编译器</a:t>
            </a:r>
            <a:endParaRPr lang="en-US" altLang="zh-CN" dirty="0" smtClean="0"/>
          </a:p>
          <a:p>
            <a:r>
              <a:rPr lang="zh-CN" altLang="en-US" dirty="0" smtClean="0"/>
              <a:t>命令格式：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en-US" altLang="zh-CN" b="1" dirty="0" err="1"/>
              <a:t>gcc</a:t>
            </a:r>
            <a:r>
              <a:rPr lang="en-US" altLang="zh-CN" b="1" dirty="0"/>
              <a:t> [</a:t>
            </a:r>
            <a:r>
              <a:rPr lang="zh-CN" altLang="en-US" b="1" dirty="0"/>
              <a:t>选项</a:t>
            </a:r>
            <a:r>
              <a:rPr lang="en-US" altLang="zh-CN" b="1" dirty="0"/>
              <a:t>] </a:t>
            </a:r>
            <a:r>
              <a:rPr lang="zh-CN" altLang="en-US" b="1" dirty="0"/>
              <a:t>源文件 </a:t>
            </a:r>
            <a:r>
              <a:rPr lang="en-US" altLang="zh-CN" b="1" dirty="0"/>
              <a:t>[</a:t>
            </a:r>
            <a:r>
              <a:rPr lang="zh-CN" altLang="en-US" b="1" dirty="0" smtClean="0"/>
              <a:t>目标</a:t>
            </a:r>
            <a:r>
              <a:rPr lang="zh-CN" altLang="en-US" b="1" dirty="0"/>
              <a:t>文件</a:t>
            </a:r>
            <a:r>
              <a:rPr lang="en-US" altLang="zh-CN" b="1" dirty="0" smtClean="0"/>
              <a:t>]</a:t>
            </a:r>
          </a:p>
          <a:p>
            <a:r>
              <a:rPr lang="zh-CN" altLang="en-US" dirty="0" smtClean="0"/>
              <a:t>举例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            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–o hello  </a:t>
            </a:r>
            <a:r>
              <a:rPr lang="en-US" altLang="zh-CN" dirty="0" err="1" smtClean="0"/>
              <a:t>hello.c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8066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gcc</a:t>
            </a:r>
            <a:r>
              <a:rPr lang="zh-CN" altLang="en-US" dirty="0" smtClean="0"/>
              <a:t>常用</a:t>
            </a:r>
            <a:r>
              <a:rPr lang="zh-CN" altLang="en-US" dirty="0"/>
              <a:t>编译</a:t>
            </a:r>
            <a:r>
              <a:rPr lang="zh-CN" altLang="en-US" dirty="0" smtClean="0"/>
              <a:t>选项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99592" y="1340768"/>
            <a:ext cx="7772400" cy="4572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/>
              <a:t>c</a:t>
            </a:r>
            <a:r>
              <a:rPr lang="zh-CN" altLang="en-US" sz="2400" dirty="0"/>
              <a:t>：只编译，不链接成可执行文件。编译器只生成</a:t>
            </a:r>
            <a:r>
              <a:rPr lang="en-US" altLang="zh-CN" sz="2400" dirty="0"/>
              <a:t>.o </a:t>
            </a:r>
            <a:r>
              <a:rPr lang="zh-CN" altLang="en-US" sz="2400" dirty="0"/>
              <a:t>后缀的目标</a:t>
            </a:r>
            <a:r>
              <a:rPr lang="zh-CN" altLang="en-US" sz="2400" dirty="0" smtClean="0"/>
              <a:t>文件，通常用于不包含主程序的子程序文件。</a:t>
            </a:r>
            <a:endParaRPr lang="zh-CN" altLang="en-US" sz="2400" dirty="0"/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/>
              <a:t>o file</a:t>
            </a:r>
            <a:r>
              <a:rPr lang="zh-CN" altLang="en-US" sz="2400" dirty="0"/>
              <a:t>：确定输出文件的名称为</a:t>
            </a:r>
            <a:r>
              <a:rPr lang="en-US" altLang="zh-CN" sz="2400" dirty="0"/>
              <a:t>file</a:t>
            </a:r>
            <a:r>
              <a:rPr lang="zh-CN" altLang="en-US" sz="2400" dirty="0"/>
              <a:t>，该名称不能和源文件同名。若没有该选项</a:t>
            </a:r>
            <a:r>
              <a:rPr lang="zh-CN" altLang="en-US" sz="2400" dirty="0" smtClean="0"/>
              <a:t>，默认生成</a:t>
            </a:r>
            <a:r>
              <a:rPr lang="zh-CN" altLang="en-US" sz="2400" dirty="0"/>
              <a:t>可执行文件</a:t>
            </a:r>
            <a:r>
              <a:rPr lang="en-US" altLang="zh-CN" sz="2400" dirty="0" err="1"/>
              <a:t>a.out</a:t>
            </a:r>
            <a:r>
              <a:rPr lang="zh-CN" altLang="en-US" sz="2400" dirty="0"/>
              <a:t>。</a:t>
            </a:r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 err="1"/>
              <a:t>Idirname</a:t>
            </a:r>
            <a:r>
              <a:rPr lang="zh-CN" altLang="en-US" sz="2400" dirty="0"/>
              <a:t>：指定头文件的查找目录，将</a:t>
            </a:r>
            <a:r>
              <a:rPr lang="en-US" altLang="zh-CN" sz="2400" dirty="0" err="1"/>
              <a:t>dirname</a:t>
            </a:r>
            <a:r>
              <a:rPr lang="en-US" altLang="zh-CN" sz="2400" dirty="0"/>
              <a:t> </a:t>
            </a:r>
            <a:r>
              <a:rPr lang="zh-CN" altLang="en-US" sz="2400" dirty="0"/>
              <a:t>指定的目录加入程序头文件目录</a:t>
            </a:r>
            <a:r>
              <a:rPr lang="zh-CN" altLang="en-US" sz="2400" dirty="0" smtClean="0"/>
              <a:t>列表中。</a:t>
            </a:r>
            <a:endParaRPr lang="zh-CN" altLang="en-US" sz="2400" dirty="0"/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 err="1"/>
              <a:t>Ldirname</a:t>
            </a:r>
            <a:r>
              <a:rPr lang="zh-CN" altLang="en-US" sz="2400" dirty="0"/>
              <a:t>：指定库文件的查找目录，将</a:t>
            </a:r>
            <a:r>
              <a:rPr lang="en-US" altLang="zh-CN" sz="2400" dirty="0" err="1"/>
              <a:t>dirname</a:t>
            </a:r>
            <a:r>
              <a:rPr lang="en-US" altLang="zh-CN" sz="2400" dirty="0"/>
              <a:t> </a:t>
            </a:r>
            <a:r>
              <a:rPr lang="zh-CN" altLang="en-US" sz="2400" dirty="0"/>
              <a:t>对应的目录加入程序函数</a:t>
            </a:r>
            <a:r>
              <a:rPr lang="zh-CN" altLang="en-US" sz="2400" dirty="0" smtClean="0"/>
              <a:t>档案库文件</a:t>
            </a:r>
            <a:r>
              <a:rPr lang="zh-CN" altLang="en-US" sz="2400" dirty="0"/>
              <a:t>的目录列表</a:t>
            </a:r>
            <a:r>
              <a:rPr lang="zh-CN" altLang="en-US" sz="2400" dirty="0" smtClean="0"/>
              <a:t>中。</a:t>
            </a:r>
            <a:endParaRPr lang="zh-CN" altLang="en-US" sz="2400" dirty="0"/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 err="1"/>
              <a:t>lname</a:t>
            </a:r>
            <a:r>
              <a:rPr lang="zh-CN" altLang="en-US" sz="2400" dirty="0"/>
              <a:t>：在链接过程中，加载名为“</a:t>
            </a:r>
            <a:r>
              <a:rPr lang="en-US" altLang="zh-CN" sz="2400" dirty="0" err="1"/>
              <a:t>libname.a</a:t>
            </a:r>
            <a:r>
              <a:rPr lang="zh-CN" altLang="en-US" sz="2400" dirty="0"/>
              <a:t>”的函数库（位于系统预设的目录</a:t>
            </a:r>
            <a:r>
              <a:rPr lang="zh-CN" altLang="en-US" sz="2400" dirty="0" smtClean="0"/>
              <a:t>或由</a:t>
            </a:r>
            <a:r>
              <a:rPr lang="en-US" altLang="zh-CN" sz="2400" dirty="0"/>
              <a:t>-L </a:t>
            </a:r>
            <a:r>
              <a:rPr lang="zh-CN" altLang="en-US" sz="2400" dirty="0"/>
              <a:t>选项确定的目录下）。</a:t>
            </a:r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/>
              <a:t>Wall</a:t>
            </a:r>
            <a:r>
              <a:rPr lang="zh-CN" altLang="en-US" sz="2400" dirty="0"/>
              <a:t>：编译文件时发出所有警告信息。</a:t>
            </a:r>
          </a:p>
          <a:p>
            <a:pPr>
              <a:spcBef>
                <a:spcPts val="0"/>
              </a:spcBef>
            </a:pPr>
            <a:r>
              <a:rPr lang="en-US" altLang="zh-CN" sz="2400" b="1" dirty="0" smtClean="0"/>
              <a:t>-</a:t>
            </a:r>
            <a:r>
              <a:rPr lang="en-US" altLang="zh-CN" sz="2400" b="1" dirty="0"/>
              <a:t>w</a:t>
            </a:r>
            <a:r>
              <a:rPr lang="zh-CN" altLang="en-US" sz="2400" dirty="0"/>
              <a:t>：编译文件时不发出任何警告</a:t>
            </a:r>
            <a:r>
              <a:rPr lang="zh-CN" altLang="en-US" sz="2400" dirty="0" smtClean="0"/>
              <a:t>信息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871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Linux 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make </a:t>
            </a:r>
            <a:r>
              <a:rPr lang="zh-CN" altLang="en-US" dirty="0"/>
              <a:t>工具来支持</a:t>
            </a:r>
            <a:r>
              <a:rPr lang="zh-CN" altLang="en-US" dirty="0" smtClean="0"/>
              <a:t>工程项目的编译</a:t>
            </a:r>
            <a:endParaRPr lang="en-US" altLang="zh-CN" dirty="0" smtClean="0"/>
          </a:p>
          <a:p>
            <a:r>
              <a:rPr lang="en-US" altLang="zh-CN" dirty="0"/>
              <a:t>make </a:t>
            </a:r>
            <a:r>
              <a:rPr lang="zh-CN" altLang="en-US" dirty="0" smtClean="0"/>
              <a:t>根据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文件</a:t>
            </a:r>
            <a:r>
              <a:rPr lang="zh-CN" altLang="en-US" dirty="0"/>
              <a:t>的内容来构建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en-US" altLang="zh-CN" dirty="0" err="1" smtClean="0"/>
              <a:t>Makef</a:t>
            </a:r>
            <a:r>
              <a:rPr lang="en-US" altLang="zh-CN" dirty="0" smtClean="0"/>
              <a:t> </a:t>
            </a:r>
            <a:r>
              <a:rPr lang="en-US" altLang="zh-CN" dirty="0" err="1"/>
              <a:t>ile</a:t>
            </a:r>
            <a:r>
              <a:rPr lang="en-US" altLang="zh-CN" dirty="0"/>
              <a:t> </a:t>
            </a:r>
            <a:r>
              <a:rPr lang="zh-CN" altLang="en-US" dirty="0"/>
              <a:t>文件定义了一系列的规则来告诉</a:t>
            </a:r>
            <a:r>
              <a:rPr lang="en-US" altLang="zh-CN" dirty="0"/>
              <a:t>make </a:t>
            </a:r>
            <a:r>
              <a:rPr lang="zh-CN" altLang="en-US" dirty="0"/>
              <a:t>何时以及如何生成或更新目标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dirty="0" smtClean="0"/>
              <a:t>规则的一般形式如下：</a:t>
            </a:r>
            <a:endParaRPr lang="en-US" altLang="zh-CN" dirty="0" smtClean="0"/>
          </a:p>
          <a:p>
            <a:pPr marL="274638" lvl="1" indent="0">
              <a:buNone/>
            </a:pPr>
            <a:r>
              <a:rPr lang="en-US" altLang="zh-CN" dirty="0"/>
              <a:t>target</a:t>
            </a:r>
            <a:r>
              <a:rPr lang="zh-CN" altLang="en-US" dirty="0"/>
              <a:t>：依赖文件列表</a:t>
            </a:r>
          </a:p>
          <a:p>
            <a:pPr marL="274638" lvl="1" indent="0">
              <a:buNone/>
            </a:pPr>
            <a:r>
              <a:rPr lang="en-US" altLang="zh-CN" dirty="0"/>
              <a:t>&lt;TAB&gt;</a:t>
            </a:r>
            <a:r>
              <a:rPr lang="zh-CN" altLang="en-US" dirty="0"/>
              <a:t>执行命令</a:t>
            </a:r>
          </a:p>
          <a:p>
            <a:pPr marL="274638" lvl="1" indent="0">
              <a:buNone/>
            </a:pPr>
            <a:r>
              <a:rPr lang="en-US" altLang="zh-CN" dirty="0" smtClean="0"/>
              <a:t>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865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Makefile</a:t>
            </a:r>
            <a:r>
              <a:rPr lang="zh-CN" altLang="en-US" dirty="0" smtClean="0"/>
              <a:t>文件的组成部分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 smtClean="0"/>
              <a:t>显</a:t>
            </a:r>
            <a:r>
              <a:rPr lang="zh-CN" altLang="en-US" b="1" dirty="0"/>
              <a:t>式规则</a:t>
            </a:r>
            <a:r>
              <a:rPr lang="zh-CN" altLang="en-US" dirty="0"/>
              <a:t>：告诉</a:t>
            </a:r>
            <a:r>
              <a:rPr lang="en-US" altLang="zh-CN" dirty="0"/>
              <a:t>make </a:t>
            </a:r>
            <a:r>
              <a:rPr lang="zh-CN" altLang="en-US" dirty="0"/>
              <a:t>何时以及如何重新编译或更新一个或多个目标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b="1" dirty="0" smtClean="0"/>
              <a:t>变量</a:t>
            </a:r>
            <a:r>
              <a:rPr lang="zh-CN" altLang="en-US" b="1" dirty="0"/>
              <a:t>定义</a:t>
            </a:r>
            <a:r>
              <a:rPr lang="zh-CN" altLang="en-US" dirty="0"/>
              <a:t>：为一个变量指定一个字符串，在执行</a:t>
            </a:r>
            <a:r>
              <a:rPr lang="en-US" altLang="zh-CN" dirty="0"/>
              <a:t>make </a:t>
            </a:r>
            <a:r>
              <a:rPr lang="zh-CN" altLang="en-US" dirty="0"/>
              <a:t>命令时，该变量将被其</a:t>
            </a:r>
            <a:r>
              <a:rPr lang="zh-CN" altLang="en-US" dirty="0" smtClean="0"/>
              <a:t>所代表</a:t>
            </a:r>
            <a:r>
              <a:rPr lang="zh-CN" altLang="en-US" dirty="0"/>
              <a:t>的字符串</a:t>
            </a:r>
            <a:r>
              <a:rPr lang="zh-CN" altLang="en-US" dirty="0" smtClean="0"/>
              <a:t>替换</a:t>
            </a:r>
            <a:endParaRPr lang="en-US" altLang="zh-CN" dirty="0" smtClean="0"/>
          </a:p>
          <a:p>
            <a:r>
              <a:rPr lang="zh-CN" altLang="en-US" b="1" dirty="0" smtClean="0"/>
              <a:t>隐</a:t>
            </a:r>
            <a:r>
              <a:rPr lang="zh-CN" altLang="en-US" b="1" dirty="0"/>
              <a:t>式规则</a:t>
            </a:r>
            <a:r>
              <a:rPr lang="zh-CN" altLang="en-US" dirty="0"/>
              <a:t>：指出何时以及如何根据名称重新编译或更新一类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b="1" dirty="0" smtClean="0"/>
              <a:t>指令</a:t>
            </a:r>
            <a:r>
              <a:rPr lang="zh-CN" altLang="en-US" dirty="0"/>
              <a:t>：当使用</a:t>
            </a:r>
            <a:r>
              <a:rPr lang="en-US" altLang="zh-CN" dirty="0"/>
              <a:t>make </a:t>
            </a:r>
            <a:r>
              <a:rPr lang="zh-CN" altLang="en-US" dirty="0"/>
              <a:t>读取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文件时，指令用来告诉</a:t>
            </a:r>
            <a:r>
              <a:rPr lang="en-US" altLang="zh-CN" dirty="0"/>
              <a:t>make </a:t>
            </a:r>
            <a:r>
              <a:rPr lang="zh-CN" altLang="en-US" dirty="0"/>
              <a:t>执行一些特殊</a:t>
            </a:r>
            <a:r>
              <a:rPr lang="zh-CN" altLang="en-US" dirty="0" smtClean="0"/>
              <a:t>活动</a:t>
            </a:r>
            <a:endParaRPr lang="en-US" altLang="zh-CN" dirty="0" smtClean="0"/>
          </a:p>
          <a:p>
            <a:r>
              <a:rPr lang="zh-CN" altLang="en-US" b="1" dirty="0" smtClean="0"/>
              <a:t>注释</a:t>
            </a:r>
            <a:r>
              <a:rPr lang="zh-CN" altLang="en-US" dirty="0"/>
              <a:t>：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文件中的注释以“</a:t>
            </a:r>
            <a:r>
              <a:rPr lang="en-US" altLang="zh-CN" dirty="0"/>
              <a:t>#</a:t>
            </a:r>
            <a:r>
              <a:rPr lang="zh-CN" altLang="en-US" dirty="0"/>
              <a:t>”开头，表示该行将在执行时被忽略。</a:t>
            </a:r>
          </a:p>
        </p:txBody>
      </p:sp>
    </p:spTree>
    <p:extLst>
      <p:ext uri="{BB962C8B-B14F-4D97-AF65-F5344CB8AC3E}">
        <p14:creationId xmlns:p14="http://schemas.microsoft.com/office/powerpoint/2010/main" val="4114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dirty="0" smtClean="0"/>
              <a:t>激活许可证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ZF3R0-FHED2-M80TY-8QYGC-NPKYF</a:t>
            </a:r>
            <a:endParaRPr lang="zh-CN" altLang="zh-CN" dirty="0"/>
          </a:p>
          <a:p>
            <a:r>
              <a:rPr lang="en-US" altLang="zh-CN" dirty="0"/>
              <a:t>YF390-0HF8P-M81RQ-2DXQE-M2UT6</a:t>
            </a:r>
            <a:endParaRPr lang="zh-CN" altLang="zh-CN" dirty="0"/>
          </a:p>
          <a:p>
            <a:r>
              <a:rPr lang="en-US" altLang="zh-CN" dirty="0"/>
              <a:t>ZF71R-DMX85-08DQY-8YMNC-PPHV8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Makefile</a:t>
            </a:r>
            <a:r>
              <a:rPr lang="zh-CN" altLang="en-US" dirty="0" smtClean="0"/>
              <a:t>文件示例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main: </a:t>
            </a:r>
            <a:r>
              <a:rPr lang="en-US" altLang="zh-CN" sz="2400" dirty="0" err="1"/>
              <a:t>main.o</a:t>
            </a:r>
            <a:r>
              <a:rPr lang="en-US" altLang="zh-CN" sz="2400" dirty="0"/>
              <a:t> hello1.o hello2.o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gcc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–o main </a:t>
            </a:r>
            <a:r>
              <a:rPr lang="en-US" altLang="zh-CN" sz="2400" dirty="0" err="1"/>
              <a:t>main.o</a:t>
            </a:r>
            <a:r>
              <a:rPr lang="en-US" altLang="zh-CN" sz="2400" dirty="0"/>
              <a:t> hello1.o hello2.o</a:t>
            </a:r>
          </a:p>
          <a:p>
            <a:pPr marL="0" indent="0">
              <a:buNone/>
            </a:pPr>
            <a:r>
              <a:rPr lang="en-US" altLang="zh-CN" sz="2400" dirty="0" err="1"/>
              <a:t>main.o:main.c</a:t>
            </a:r>
            <a:r>
              <a:rPr lang="en-US" altLang="zh-CN" sz="2400" dirty="0"/>
              <a:t> hello1.h hello2.h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gcc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–c </a:t>
            </a:r>
            <a:r>
              <a:rPr lang="en-US" altLang="zh-CN" sz="2400" dirty="0" err="1"/>
              <a:t>main.c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hello1.o: hello1.c hello1.h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gcc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–c hello1.c</a:t>
            </a:r>
          </a:p>
          <a:p>
            <a:pPr marL="0" indent="0">
              <a:buNone/>
            </a:pPr>
            <a:r>
              <a:rPr lang="en-US" altLang="zh-CN" sz="2400" dirty="0"/>
              <a:t>hello2.o: hello2.c hello2.h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gcc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–c hello2.c</a:t>
            </a:r>
          </a:p>
          <a:p>
            <a:pPr marL="0" indent="0">
              <a:buNone/>
            </a:pPr>
            <a:r>
              <a:rPr lang="en-US" altLang="zh-CN" sz="2400" dirty="0"/>
              <a:t>clean:</a:t>
            </a:r>
          </a:p>
          <a:p>
            <a:pPr marL="0" indent="0"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rm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main hello1.o hello2.o </a:t>
            </a:r>
            <a:r>
              <a:rPr lang="en-US" altLang="zh-CN" sz="2400" dirty="0" err="1"/>
              <a:t>main.o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00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Makefile</a:t>
            </a:r>
            <a:r>
              <a:rPr lang="zh-CN" altLang="en-US" dirty="0"/>
              <a:t>文件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err="1"/>
              <a:t>obj</a:t>
            </a:r>
            <a:r>
              <a:rPr lang="en-US" altLang="zh-CN" sz="2800" dirty="0"/>
              <a:t>= </a:t>
            </a:r>
            <a:r>
              <a:rPr lang="en-US" altLang="zh-CN" sz="2800" dirty="0" err="1"/>
              <a:t>main.o</a:t>
            </a:r>
            <a:r>
              <a:rPr lang="en-US" altLang="zh-CN" sz="2800" dirty="0"/>
              <a:t> hello1.o hello2.o </a:t>
            </a:r>
            <a:r>
              <a:rPr lang="en-US" altLang="zh-CN" sz="2800" dirty="0" smtClean="0"/>
              <a:t> #</a:t>
            </a:r>
            <a:r>
              <a:rPr lang="zh-CN" altLang="en-US" sz="2800" dirty="0"/>
              <a:t>变量定义</a:t>
            </a:r>
          </a:p>
          <a:p>
            <a:pPr marL="0" indent="0">
              <a:buNone/>
            </a:pPr>
            <a:r>
              <a:rPr lang="en-US" altLang="zh-CN" sz="2800" dirty="0"/>
              <a:t>main: $(</a:t>
            </a:r>
            <a:r>
              <a:rPr lang="en-US" altLang="zh-CN" sz="2800" dirty="0" err="1"/>
              <a:t>obj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r>
              <a:rPr lang="en-US" altLang="zh-CN" sz="2800" dirty="0" smtClean="0"/>
              <a:t>         </a:t>
            </a:r>
            <a:r>
              <a:rPr lang="en-US" altLang="zh-CN" sz="2800" dirty="0" err="1" smtClean="0"/>
              <a:t>gcc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–o main $(</a:t>
            </a:r>
            <a:r>
              <a:rPr lang="en-US" altLang="zh-CN" sz="2800" dirty="0" err="1"/>
              <a:t>obj</a:t>
            </a:r>
            <a:r>
              <a:rPr lang="en-US" altLang="zh-CN" sz="2800" dirty="0"/>
              <a:t>)</a:t>
            </a:r>
          </a:p>
          <a:p>
            <a:pPr marL="0" indent="0">
              <a:buNone/>
            </a:pPr>
            <a:r>
              <a:rPr lang="en-US" altLang="zh-CN" sz="2800" dirty="0"/>
              <a:t>hello1.o: hello1.h </a:t>
            </a:r>
            <a:r>
              <a:rPr lang="en-US" altLang="zh-CN" sz="2800" dirty="0" smtClean="0"/>
              <a:t>                      #</a:t>
            </a:r>
            <a:r>
              <a:rPr lang="zh-CN" altLang="en-US" sz="2800" dirty="0"/>
              <a:t>自动推导和隐式规则</a:t>
            </a:r>
          </a:p>
          <a:p>
            <a:pPr marL="0" indent="0">
              <a:buNone/>
            </a:pPr>
            <a:r>
              <a:rPr lang="en-US" altLang="zh-CN" sz="2800" dirty="0"/>
              <a:t>hello2.o: hello2.h</a:t>
            </a:r>
          </a:p>
          <a:p>
            <a:pPr marL="0" indent="0">
              <a:buNone/>
            </a:pPr>
            <a:r>
              <a:rPr lang="en-US" altLang="zh-CN" sz="2800" dirty="0"/>
              <a:t>clean:</a:t>
            </a:r>
          </a:p>
          <a:p>
            <a:pPr marL="0" indent="0">
              <a:buNone/>
            </a:pPr>
            <a:r>
              <a:rPr lang="en-US" altLang="zh-CN" sz="2800" dirty="0" smtClean="0"/>
              <a:t>        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$(</a:t>
            </a:r>
            <a:r>
              <a:rPr lang="en-US" altLang="zh-CN" sz="2800" dirty="0" err="1"/>
              <a:t>obj</a:t>
            </a:r>
            <a:r>
              <a:rPr lang="en-US" altLang="zh-CN" sz="2800" dirty="0"/>
              <a:t>)</a:t>
            </a:r>
            <a:endParaRPr lang="zh-CN" altLang="en-US" sz="2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500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b="1" dirty="0" smtClean="0"/>
              <a:t>7. </a:t>
            </a:r>
            <a:r>
              <a:rPr lang="zh-CN" altLang="en-US" sz="4500" b="1" dirty="0" smtClean="0"/>
              <a:t>实验</a:t>
            </a:r>
            <a:r>
              <a:rPr lang="en-US" altLang="zh-CN" sz="4500" b="1" dirty="0" smtClean="0"/>
              <a:t>2.1 Linux</a:t>
            </a:r>
            <a:r>
              <a:rPr lang="zh-CN" altLang="en-US" sz="4500" b="1" dirty="0" smtClean="0"/>
              <a:t>常用命令使用</a:t>
            </a:r>
            <a:endParaRPr lang="zh-CN" altLang="en-US" sz="4500" b="1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0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Linux </a:t>
            </a:r>
            <a:r>
              <a:rPr lang="zh-CN" altLang="en-US" dirty="0"/>
              <a:t>操作系统的</a:t>
            </a:r>
            <a:r>
              <a:rPr lang="en-US" altLang="zh-CN" dirty="0"/>
              <a:t>Shell </a:t>
            </a:r>
            <a:r>
              <a:rPr lang="zh-CN" altLang="en-US" dirty="0"/>
              <a:t>命令格式，熟练掌握常用命令和选项</a:t>
            </a:r>
            <a:r>
              <a:rPr lang="zh-CN" altLang="en-US" dirty="0" smtClean="0"/>
              <a:t>的功能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3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练习常用的</a:t>
            </a:r>
            <a:r>
              <a:rPr lang="en-US" altLang="zh-CN" dirty="0"/>
              <a:t>Linux Shell </a:t>
            </a:r>
            <a:r>
              <a:rPr lang="zh-CN" altLang="en-US" dirty="0"/>
              <a:t>命令及命令选项，包括文件目录命令、备份压缩命令、</a:t>
            </a:r>
            <a:r>
              <a:rPr lang="zh-CN" altLang="en-US" dirty="0" smtClean="0"/>
              <a:t>重定向及</a:t>
            </a:r>
            <a:r>
              <a:rPr lang="zh-CN" altLang="en-US" dirty="0"/>
              <a:t>管道命令等。要求熟练掌握下列命令的使用。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）改变及显示目录命令：</a:t>
            </a:r>
            <a:r>
              <a:rPr lang="en-US" altLang="zh-CN" dirty="0"/>
              <a:t>cd</a:t>
            </a:r>
            <a:r>
              <a:rPr lang="zh-CN" altLang="en-US" dirty="0"/>
              <a:t>、</a:t>
            </a:r>
            <a:r>
              <a:rPr lang="en-US" altLang="zh-CN" dirty="0" err="1"/>
              <a:t>pwd</a:t>
            </a:r>
            <a:r>
              <a:rPr lang="zh-CN" altLang="en-US" dirty="0"/>
              <a:t>、</a:t>
            </a:r>
            <a:r>
              <a:rPr lang="en-US" altLang="zh-CN" dirty="0" smtClean="0"/>
              <a:t>ls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）文件及目录的创建、复制、删除和移动命令：</a:t>
            </a:r>
            <a:r>
              <a:rPr lang="en-US" altLang="zh-CN" dirty="0"/>
              <a:t>touch</a:t>
            </a:r>
            <a:r>
              <a:rPr lang="zh-CN" altLang="en-US" dirty="0"/>
              <a:t>、</a:t>
            </a:r>
            <a:r>
              <a:rPr lang="en-US" altLang="zh-CN" dirty="0" err="1"/>
              <a:t>cp</a:t>
            </a:r>
            <a:r>
              <a:rPr lang="zh-CN" altLang="en-US" dirty="0"/>
              <a:t>、</a:t>
            </a:r>
            <a:r>
              <a:rPr lang="en-US" altLang="zh-CN" dirty="0"/>
              <a:t>mv</a:t>
            </a:r>
            <a:r>
              <a:rPr lang="zh-CN" altLang="en-US" dirty="0"/>
              <a:t>、</a:t>
            </a:r>
            <a:r>
              <a:rPr lang="en-US" altLang="zh-CN" dirty="0" err="1"/>
              <a:t>rm</a:t>
            </a:r>
            <a:r>
              <a:rPr lang="zh-CN" altLang="en-US" dirty="0"/>
              <a:t>、</a:t>
            </a:r>
            <a:r>
              <a:rPr lang="en-US" altLang="zh-CN" dirty="0" err="1"/>
              <a:t>mkdir</a:t>
            </a:r>
            <a:r>
              <a:rPr lang="zh-CN" altLang="en-US" dirty="0"/>
              <a:t>、</a:t>
            </a:r>
            <a:r>
              <a:rPr lang="en-US" altLang="zh-CN" dirty="0" err="1" smtClean="0"/>
              <a:t>rmdir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）显示文件内容命令：</a:t>
            </a:r>
            <a:r>
              <a:rPr lang="en-US" altLang="zh-CN" dirty="0"/>
              <a:t>cat</a:t>
            </a:r>
            <a:r>
              <a:rPr lang="zh-CN" altLang="en-US" dirty="0"/>
              <a:t>、</a:t>
            </a:r>
            <a:r>
              <a:rPr lang="en-US" altLang="zh-CN" dirty="0"/>
              <a:t>more</a:t>
            </a:r>
            <a:r>
              <a:rPr lang="zh-CN" altLang="en-US" dirty="0"/>
              <a:t>、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/>
              <a:t>head</a:t>
            </a:r>
            <a:r>
              <a:rPr lang="zh-CN" altLang="en-US" dirty="0"/>
              <a:t>、</a:t>
            </a:r>
            <a:r>
              <a:rPr lang="en-US" altLang="zh-CN" dirty="0" smtClean="0"/>
              <a:t>tail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）文件查找命令：</a:t>
            </a:r>
            <a:r>
              <a:rPr lang="en-US" altLang="zh-CN" dirty="0"/>
              <a:t>find</a:t>
            </a:r>
            <a:r>
              <a:rPr lang="zh-CN" altLang="en-US" dirty="0"/>
              <a:t>、</a:t>
            </a:r>
            <a:r>
              <a:rPr lang="en-US" altLang="zh-CN" dirty="0" err="1"/>
              <a:t>whereis</a:t>
            </a:r>
            <a:r>
              <a:rPr lang="zh-CN" altLang="en-US" dirty="0"/>
              <a:t>、</a:t>
            </a:r>
            <a:r>
              <a:rPr lang="en-US" altLang="zh-CN" dirty="0" smtClean="0"/>
              <a:t>grep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）文件和目录权限改变命令：</a:t>
            </a:r>
            <a:r>
              <a:rPr lang="en-US" altLang="zh-CN" dirty="0" err="1" smtClean="0"/>
              <a:t>chmod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）备份和压缩命令：</a:t>
            </a:r>
            <a:r>
              <a:rPr lang="en-US" altLang="zh-CN" dirty="0"/>
              <a:t>tar</a:t>
            </a:r>
            <a:r>
              <a:rPr lang="zh-CN" altLang="en-US" dirty="0"/>
              <a:t>、</a:t>
            </a:r>
            <a:r>
              <a:rPr lang="en-US" altLang="zh-CN" dirty="0" err="1"/>
              <a:t>gzip</a:t>
            </a:r>
            <a:r>
              <a:rPr lang="zh-CN" altLang="en-US" dirty="0"/>
              <a:t>、</a:t>
            </a:r>
            <a:r>
              <a:rPr lang="en-US" altLang="zh-CN" dirty="0" smtClean="0"/>
              <a:t>bzip2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0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实验指导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开展实验时</a:t>
            </a:r>
            <a:r>
              <a:rPr lang="zh-CN" altLang="en-US" dirty="0" smtClean="0"/>
              <a:t>，要求学生将实验</a:t>
            </a:r>
            <a:r>
              <a:rPr lang="zh-CN" altLang="en-US" dirty="0"/>
              <a:t>内容中的命令均练习一遍，并查看结果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步骤：</a:t>
            </a:r>
            <a:endParaRPr lang="zh-CN" altLang="en-US" dirty="0"/>
          </a:p>
          <a:p>
            <a:pPr marL="274638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）打开终端，在提示符下输入命令；</a:t>
            </a:r>
          </a:p>
          <a:p>
            <a:pPr marL="274638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）执行每一条命令后，分析结果，修改选项后再次执行，查看并记录结果的变化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pPr marL="274638" lvl="1" indent="0">
              <a:buNone/>
            </a:pPr>
            <a:r>
              <a:rPr lang="zh-CN" altLang="en-US" dirty="0" smtClean="0"/>
              <a:t>如果学生已经有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操作基础，该实验可以略过</a:t>
            </a:r>
            <a:endParaRPr lang="en-US" altLang="zh-CN" dirty="0" smtClean="0"/>
          </a:p>
          <a:p>
            <a:pPr marL="274638" lvl="1" indent="0">
              <a:buNone/>
            </a:pPr>
            <a:r>
              <a:rPr lang="zh-CN" altLang="en-US" dirty="0" smtClean="0"/>
              <a:t>也可以由教师课堂演示部分命令的使用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942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8. </a:t>
            </a:r>
            <a:r>
              <a:rPr lang="zh-CN" altLang="en-US" b="1" dirty="0" smtClean="0"/>
              <a:t>实验</a:t>
            </a:r>
            <a:r>
              <a:rPr lang="en-US" altLang="zh-CN" b="1" dirty="0" smtClean="0"/>
              <a:t>2.2 </a:t>
            </a:r>
            <a:r>
              <a:rPr lang="en-US" altLang="zh-CN" b="1" dirty="0"/>
              <a:t>Linux </a:t>
            </a:r>
            <a:r>
              <a:rPr lang="zh-CN" altLang="en-US" b="1" dirty="0"/>
              <a:t>下</a:t>
            </a:r>
            <a:r>
              <a:rPr lang="en-US" altLang="zh-CN" b="1" dirty="0"/>
              <a:t>C </a:t>
            </a:r>
            <a:r>
              <a:rPr lang="zh-CN" altLang="en-US" b="1" dirty="0"/>
              <a:t>程序的编写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3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 smtClean="0"/>
              <a:t>掌握</a:t>
            </a:r>
            <a:r>
              <a:rPr lang="en-US" altLang="zh-CN" dirty="0"/>
              <a:t>Linux </a:t>
            </a:r>
            <a:r>
              <a:rPr lang="zh-CN" altLang="en-US" dirty="0"/>
              <a:t>下</a:t>
            </a:r>
            <a:r>
              <a:rPr lang="en-US" altLang="zh-CN" dirty="0"/>
              <a:t>C </a:t>
            </a:r>
            <a:r>
              <a:rPr lang="zh-CN" altLang="en-US" dirty="0"/>
              <a:t>程序的编写、编译与运行方法。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 smtClean="0"/>
              <a:t>掌握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  <a:r>
              <a:rPr lang="zh-CN" altLang="en-US" dirty="0"/>
              <a:t>编译器的编译过程，熟悉编译的各个阶段。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 smtClean="0"/>
              <a:t>熟悉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文件的编写格式和</a:t>
            </a:r>
            <a:r>
              <a:rPr lang="en-US" altLang="zh-CN" dirty="0"/>
              <a:t>make </a:t>
            </a:r>
            <a:r>
              <a:rPr lang="zh-CN" altLang="en-US" dirty="0"/>
              <a:t>编译工具的使用方法。</a:t>
            </a:r>
          </a:p>
        </p:txBody>
      </p:sp>
    </p:spTree>
    <p:extLst>
      <p:ext uri="{BB962C8B-B14F-4D97-AF65-F5344CB8AC3E}">
        <p14:creationId xmlns:p14="http://schemas.microsoft.com/office/powerpoint/2010/main" val="743445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练习使用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  <a:r>
              <a:rPr lang="zh-CN" altLang="en-US" dirty="0"/>
              <a:t>编译器编译</a:t>
            </a:r>
            <a:r>
              <a:rPr lang="en-US" altLang="zh-CN" dirty="0"/>
              <a:t>C </a:t>
            </a:r>
            <a:r>
              <a:rPr lang="zh-CN" altLang="en-US" dirty="0"/>
              <a:t>程序并执行，编写</a:t>
            </a:r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文件，</a:t>
            </a:r>
            <a:r>
              <a:rPr lang="zh-CN" altLang="en-US" dirty="0" smtClean="0"/>
              <a:t>使用</a:t>
            </a:r>
            <a:r>
              <a:rPr lang="en-US" altLang="zh-CN" dirty="0"/>
              <a:t>make </a:t>
            </a:r>
            <a:r>
              <a:rPr lang="zh-CN" altLang="en-US" dirty="0"/>
              <a:t>工具</a:t>
            </a:r>
            <a:r>
              <a:rPr lang="zh-CN" altLang="en-US" dirty="0" smtClean="0"/>
              <a:t>编译程序</a:t>
            </a:r>
            <a:r>
              <a:rPr lang="zh-CN" altLang="en-US" dirty="0"/>
              <a:t>并</a:t>
            </a:r>
            <a:r>
              <a:rPr lang="zh-CN" altLang="en-US" dirty="0" smtClean="0"/>
              <a:t>执行</a:t>
            </a:r>
            <a:endParaRPr lang="en-US" altLang="zh-CN" dirty="0" smtClean="0"/>
          </a:p>
          <a:p>
            <a:r>
              <a:rPr lang="zh-CN" altLang="en-US" dirty="0" smtClean="0"/>
              <a:t>具体要求：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）编写简单的</a:t>
            </a:r>
            <a:r>
              <a:rPr lang="en-US" altLang="zh-CN" dirty="0"/>
              <a:t>C </a:t>
            </a:r>
            <a:r>
              <a:rPr lang="zh-CN" altLang="en-US" dirty="0"/>
              <a:t>程序，功能为在屏幕上输出“</a:t>
            </a:r>
            <a:r>
              <a:rPr lang="en-US" altLang="zh-CN" dirty="0"/>
              <a:t>Hello </a:t>
            </a:r>
            <a:r>
              <a:rPr lang="en-US" altLang="zh-CN" dirty="0" err="1"/>
              <a:t>gcc</a:t>
            </a:r>
            <a:r>
              <a:rPr lang="zh-CN" altLang="en-US" dirty="0"/>
              <a:t>！”。利用该程序练习使用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</a:t>
            </a:r>
            <a:r>
              <a:rPr lang="zh-CN" altLang="en-US" dirty="0" smtClean="0"/>
              <a:t>编译器</a:t>
            </a:r>
            <a:r>
              <a:rPr lang="zh-CN" altLang="en-US" dirty="0"/>
              <a:t>的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、</a:t>
            </a:r>
            <a:r>
              <a:rPr lang="en-US" altLang="zh-CN" dirty="0"/>
              <a:t>g </a:t>
            </a:r>
            <a:r>
              <a:rPr lang="zh-CN" altLang="en-US" dirty="0"/>
              <a:t>选项，观察不同阶段所生成的文件，即*</a:t>
            </a:r>
            <a:r>
              <a:rPr lang="en-US" altLang="zh-CN" dirty="0"/>
              <a:t>.c</a:t>
            </a:r>
            <a:r>
              <a:rPr lang="zh-CN" altLang="en-US" dirty="0"/>
              <a:t>、*</a:t>
            </a:r>
            <a:r>
              <a:rPr lang="en-US" altLang="zh-CN" dirty="0"/>
              <a:t>.</a:t>
            </a:r>
            <a:r>
              <a:rPr lang="en-US" altLang="zh-CN" dirty="0" err="1"/>
              <a:t>i</a:t>
            </a:r>
            <a:r>
              <a:rPr lang="zh-CN" altLang="en-US" dirty="0"/>
              <a:t>、*</a:t>
            </a:r>
            <a:r>
              <a:rPr lang="en-US" altLang="zh-CN" dirty="0"/>
              <a:t>.s</a:t>
            </a:r>
            <a:r>
              <a:rPr lang="zh-CN" altLang="en-US" dirty="0"/>
              <a:t>、*</a:t>
            </a:r>
            <a:r>
              <a:rPr lang="en-US" altLang="zh-CN" dirty="0"/>
              <a:t>.o </a:t>
            </a:r>
            <a:r>
              <a:rPr lang="zh-CN" altLang="en-US" dirty="0"/>
              <a:t>文件</a:t>
            </a:r>
            <a:r>
              <a:rPr lang="zh-CN" altLang="en-US" dirty="0" smtClean="0"/>
              <a:t>和可</a:t>
            </a:r>
            <a:r>
              <a:rPr lang="zh-CN" altLang="en-US" dirty="0"/>
              <a:t>执行文件。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）编写一个由头文件</a:t>
            </a:r>
            <a:r>
              <a:rPr lang="en-US" altLang="zh-CN" dirty="0" err="1"/>
              <a:t>greeting.h</a:t>
            </a:r>
            <a:r>
              <a:rPr lang="zh-CN" altLang="en-US" dirty="0"/>
              <a:t>、自定义函数文件</a:t>
            </a:r>
            <a:r>
              <a:rPr lang="en-US" altLang="zh-CN" dirty="0" err="1"/>
              <a:t>greeting.c</a:t>
            </a:r>
            <a:r>
              <a:rPr lang="zh-CN" altLang="en-US" dirty="0"/>
              <a:t>、主函数文件</a:t>
            </a:r>
            <a:r>
              <a:rPr lang="en-US" altLang="zh-CN" dirty="0" err="1" smtClean="0"/>
              <a:t>myapp.c</a:t>
            </a:r>
            <a:r>
              <a:rPr lang="en-US" altLang="zh-CN" dirty="0" smtClean="0"/>
              <a:t> </a:t>
            </a:r>
            <a:r>
              <a:rPr lang="zh-CN" altLang="en-US" dirty="0" smtClean="0"/>
              <a:t>构成</a:t>
            </a:r>
            <a:r>
              <a:rPr lang="zh-CN" altLang="en-US" dirty="0"/>
              <a:t>的</a:t>
            </a:r>
            <a:r>
              <a:rPr lang="en-US" altLang="zh-CN" dirty="0"/>
              <a:t>C </a:t>
            </a:r>
            <a:r>
              <a:rPr lang="zh-CN" altLang="en-US" dirty="0"/>
              <a:t>程序，并根据这三个文件的依赖关系编写</a:t>
            </a:r>
            <a:r>
              <a:rPr lang="en-US" altLang="zh-CN" dirty="0" err="1"/>
              <a:t>Makef</a:t>
            </a:r>
            <a:r>
              <a:rPr lang="en-US" altLang="zh-CN" dirty="0"/>
              <a:t> </a:t>
            </a:r>
            <a:r>
              <a:rPr lang="en-US" altLang="zh-CN" dirty="0" err="1"/>
              <a:t>ile</a:t>
            </a:r>
            <a:r>
              <a:rPr lang="en-US" altLang="zh-CN" dirty="0"/>
              <a:t> 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910082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实验指导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对于实验内容（</a:t>
            </a:r>
            <a:r>
              <a:rPr lang="en-US" altLang="zh-CN" dirty="0"/>
              <a:t>1</a:t>
            </a:r>
            <a:r>
              <a:rPr lang="zh-CN" altLang="en-US" dirty="0"/>
              <a:t>），可将其分为三个步骤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①</a:t>
            </a:r>
            <a:r>
              <a:rPr lang="zh-CN" altLang="en-US" dirty="0"/>
              <a:t>创建空文档，修改名称为</a:t>
            </a:r>
            <a:r>
              <a:rPr lang="en-US" altLang="zh-CN" dirty="0" err="1"/>
              <a:t>myhello.c</a:t>
            </a:r>
            <a:r>
              <a:rPr lang="zh-CN" altLang="en-US" dirty="0"/>
              <a:t>，</a:t>
            </a:r>
            <a:r>
              <a:rPr lang="zh-CN" altLang="en-US" dirty="0" smtClean="0"/>
              <a:t>输入程序</a:t>
            </a:r>
            <a:r>
              <a:rPr lang="zh-CN" altLang="en-US" dirty="0"/>
              <a:t>代码，保存并</a:t>
            </a:r>
            <a:r>
              <a:rPr lang="zh-CN" altLang="en-US" dirty="0" smtClean="0"/>
              <a:t>退出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②</a:t>
            </a:r>
            <a:r>
              <a:rPr lang="zh-CN" altLang="en-US" dirty="0"/>
              <a:t>打开终端，用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  <a:r>
              <a:rPr lang="zh-CN" altLang="en-US" dirty="0"/>
              <a:t>命令对</a:t>
            </a:r>
            <a:r>
              <a:rPr lang="en-US" altLang="zh-CN" dirty="0" err="1"/>
              <a:t>myhello.c</a:t>
            </a:r>
            <a:r>
              <a:rPr lang="en-US" altLang="zh-CN" dirty="0"/>
              <a:t> </a:t>
            </a:r>
            <a:r>
              <a:rPr lang="zh-CN" altLang="en-US" dirty="0"/>
              <a:t>程序进行分阶段</a:t>
            </a:r>
            <a:r>
              <a:rPr lang="zh-CN" altLang="en-US" dirty="0" smtClean="0"/>
              <a:t>编译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③利用</a:t>
            </a:r>
            <a:r>
              <a:rPr lang="en-US" altLang="zh-CN" dirty="0"/>
              <a:t>ls </a:t>
            </a:r>
            <a:r>
              <a:rPr lang="zh-CN" altLang="en-US" dirty="0"/>
              <a:t>命令查看编译过程中所产生的各个文件，即</a:t>
            </a:r>
            <a:r>
              <a:rPr lang="en-US" altLang="zh-CN" dirty="0" err="1"/>
              <a:t>myhello.i</a:t>
            </a:r>
            <a:r>
              <a:rPr lang="zh-CN" altLang="en-US" dirty="0"/>
              <a:t>、</a:t>
            </a:r>
            <a:r>
              <a:rPr lang="en-US" altLang="zh-CN" dirty="0" err="1"/>
              <a:t>myhello.s</a:t>
            </a:r>
            <a:r>
              <a:rPr lang="zh-CN" altLang="en-US" dirty="0"/>
              <a:t>、</a:t>
            </a:r>
            <a:r>
              <a:rPr lang="en-US" altLang="zh-CN" dirty="0" err="1"/>
              <a:t>myhello.o</a:t>
            </a:r>
            <a:r>
              <a:rPr lang="en-US" altLang="zh-CN" dirty="0"/>
              <a:t> </a:t>
            </a:r>
            <a:r>
              <a:rPr lang="zh-CN" altLang="en-US" dirty="0" smtClean="0"/>
              <a:t>文件和</a:t>
            </a:r>
            <a:r>
              <a:rPr lang="zh-CN" altLang="en-US" dirty="0"/>
              <a:t>可执行文件（如</a:t>
            </a:r>
            <a:r>
              <a:rPr lang="en-US" altLang="zh-CN" dirty="0" err="1"/>
              <a:t>myhello.c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7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+mj-ea"/>
              </a:rPr>
              <a:t>2. VMWare</a:t>
            </a:r>
            <a:r>
              <a:rPr lang="zh-CN" altLang="en-US" b="1" dirty="0" smtClean="0">
                <a:latin typeface="+mj-ea"/>
              </a:rPr>
              <a:t>下新建虚拟机</a:t>
            </a:r>
            <a:endParaRPr lang="zh-CN" altLang="en-US" b="1" dirty="0">
              <a:latin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9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实验指导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789512"/>
          </a:xfrm>
        </p:spPr>
        <p:txBody>
          <a:bodyPr/>
          <a:lstStyle/>
          <a:p>
            <a:r>
              <a:rPr lang="zh-CN" altLang="en-US" dirty="0" smtClean="0"/>
              <a:t>除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个源代码文件外，最重要的是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的编写：</a:t>
            </a:r>
            <a:endParaRPr lang="en-US" altLang="zh-CN" dirty="0" smtClean="0"/>
          </a:p>
          <a:p>
            <a:pPr marL="44450" indent="0">
              <a:buNone/>
            </a:pPr>
            <a:r>
              <a:rPr lang="en-US" altLang="zh-CN" dirty="0" err="1"/>
              <a:t>myapp</a:t>
            </a:r>
            <a:r>
              <a:rPr lang="en-US" altLang="zh-CN" dirty="0"/>
              <a:t>: </a:t>
            </a:r>
            <a:r>
              <a:rPr lang="en-US" altLang="zh-CN" dirty="0" err="1"/>
              <a:t>greeting.o</a:t>
            </a:r>
            <a:r>
              <a:rPr lang="en-US" altLang="zh-CN" dirty="0"/>
              <a:t> </a:t>
            </a:r>
            <a:r>
              <a:rPr lang="en-US" altLang="zh-CN" dirty="0" err="1"/>
              <a:t>myapp.o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</a:t>
            </a:r>
            <a:r>
              <a:rPr lang="en-US" altLang="zh-CN" dirty="0" err="1"/>
              <a:t>myapp.o</a:t>
            </a:r>
            <a:r>
              <a:rPr lang="en-US" altLang="zh-CN" dirty="0"/>
              <a:t> </a:t>
            </a:r>
            <a:r>
              <a:rPr lang="en-US" altLang="zh-CN" dirty="0" err="1"/>
              <a:t>greeting.o</a:t>
            </a:r>
            <a:r>
              <a:rPr lang="en-US" altLang="zh-CN" dirty="0"/>
              <a:t> –o </a:t>
            </a:r>
            <a:r>
              <a:rPr lang="en-US" altLang="zh-CN" dirty="0" err="1"/>
              <a:t>myapp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 err="1"/>
              <a:t>greeting.o</a:t>
            </a:r>
            <a:r>
              <a:rPr lang="en-US" altLang="zh-CN" dirty="0"/>
              <a:t>: </a:t>
            </a:r>
            <a:r>
              <a:rPr lang="en-US" altLang="zh-CN" dirty="0" err="1"/>
              <a:t>greeting.c</a:t>
            </a:r>
            <a:r>
              <a:rPr lang="en-US" altLang="zh-CN" dirty="0"/>
              <a:t> </a:t>
            </a:r>
            <a:r>
              <a:rPr lang="en-US" altLang="zh-CN" dirty="0" err="1"/>
              <a:t>greeting.h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</a:t>
            </a:r>
            <a:r>
              <a:rPr lang="en-US" altLang="zh-CN" dirty="0"/>
              <a:t>–c </a:t>
            </a:r>
            <a:r>
              <a:rPr lang="en-US" altLang="zh-CN" dirty="0" err="1"/>
              <a:t>greeting.c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 err="1"/>
              <a:t>myapp.o</a:t>
            </a:r>
            <a:r>
              <a:rPr lang="en-US" altLang="zh-CN" dirty="0"/>
              <a:t>: </a:t>
            </a:r>
            <a:r>
              <a:rPr lang="en-US" altLang="zh-CN" dirty="0" err="1"/>
              <a:t>myapp.c</a:t>
            </a:r>
            <a:r>
              <a:rPr lang="en-US" altLang="zh-CN" dirty="0"/>
              <a:t> </a:t>
            </a:r>
            <a:r>
              <a:rPr lang="en-US" altLang="zh-CN" dirty="0" err="1"/>
              <a:t>greeting.h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</a:t>
            </a:r>
            <a:r>
              <a:rPr lang="en-US" altLang="zh-CN" dirty="0"/>
              <a:t>–c </a:t>
            </a:r>
            <a:r>
              <a:rPr lang="en-US" altLang="zh-CN" dirty="0" err="1"/>
              <a:t>myapp.c</a:t>
            </a:r>
            <a:endParaRPr lang="en-US" altLang="zh-CN" dirty="0"/>
          </a:p>
          <a:p>
            <a:pPr marL="44450" indent="0">
              <a:buNone/>
            </a:pPr>
            <a:r>
              <a:rPr lang="en-US" altLang="zh-CN" dirty="0"/>
              <a:t>clean:</a:t>
            </a:r>
          </a:p>
          <a:p>
            <a:pPr marL="4445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rm</a:t>
            </a:r>
            <a:r>
              <a:rPr lang="en-US" altLang="zh-CN" dirty="0" smtClean="0"/>
              <a:t> </a:t>
            </a:r>
            <a:r>
              <a:rPr lang="en-US" altLang="zh-CN" dirty="0"/>
              <a:t>–</a:t>
            </a:r>
            <a:r>
              <a:rPr lang="en-US" altLang="zh-CN" dirty="0" err="1"/>
              <a:t>rf</a:t>
            </a:r>
            <a:r>
              <a:rPr lang="en-US" altLang="zh-CN" dirty="0"/>
              <a:t> *.</a:t>
            </a:r>
            <a:r>
              <a:rPr lang="en-US" altLang="zh-CN" dirty="0" smtClean="0"/>
              <a:t>o</a:t>
            </a:r>
          </a:p>
          <a:p>
            <a:pPr marL="501650" indent="-457200"/>
            <a:r>
              <a:rPr lang="zh-CN" altLang="en-US" dirty="0" smtClean="0"/>
              <a:t>最后使用</a:t>
            </a:r>
            <a:r>
              <a:rPr lang="en-US" altLang="zh-CN" dirty="0"/>
              <a:t>make </a:t>
            </a:r>
            <a:r>
              <a:rPr lang="zh-CN" altLang="en-US" dirty="0"/>
              <a:t>工具</a:t>
            </a:r>
            <a:r>
              <a:rPr lang="zh-CN" altLang="en-US" dirty="0" smtClean="0"/>
              <a:t>编译程序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533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28092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0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7772400" cy="4572000"/>
          </a:xfrm>
        </p:spPr>
        <p:txBody>
          <a:bodyPr/>
          <a:lstStyle/>
          <a:p>
            <a:pPr marL="0" indent="0">
              <a:buNone/>
            </a:pPr>
            <a:endParaRPr lang="en-US" altLang="zh-CN" sz="9600" dirty="0" smtClean="0"/>
          </a:p>
          <a:p>
            <a:pPr marL="0" indent="0">
              <a:buNone/>
            </a:pPr>
            <a:r>
              <a:rPr lang="en-US" altLang="zh-CN" sz="10000" dirty="0"/>
              <a:t> </a:t>
            </a:r>
            <a:r>
              <a:rPr lang="en-US" altLang="zh-CN" sz="10000" dirty="0" smtClean="0"/>
              <a:t>     The  End</a:t>
            </a:r>
            <a:r>
              <a:rPr lang="zh-CN" altLang="en-US" sz="10000" dirty="0" smtClean="0"/>
              <a:t>！</a:t>
            </a:r>
            <a:endParaRPr lang="zh-CN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12667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新建虚拟机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8568952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1章_操作系统引论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第1章_操作系统引论</Template>
  <TotalTime>896</TotalTime>
  <Words>2068</Words>
  <Application>Microsoft Office PowerPoint</Application>
  <PresentationFormat>全屏显示(4:3)</PresentationFormat>
  <Paragraphs>271</Paragraphs>
  <Slides>82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3" baseType="lpstr">
      <vt:lpstr>第1章_操作系统引论</vt:lpstr>
      <vt:lpstr>第2章 实验环境搭建与使用</vt:lpstr>
      <vt:lpstr>内容</vt:lpstr>
      <vt:lpstr>1. VMWare WorkStation的安装</vt:lpstr>
      <vt:lpstr>VMWare WorkStation的下载</vt:lpstr>
      <vt:lpstr>PowerPoint 演示文稿</vt:lpstr>
      <vt:lpstr>安装过程中的选项</vt:lpstr>
      <vt:lpstr>激活许可证</vt:lpstr>
      <vt:lpstr>2. VMWare下新建虚拟机</vt:lpstr>
      <vt:lpstr>新建虚拟机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编辑虚拟机设置</vt:lpstr>
      <vt:lpstr>内存和处理器的选择</vt:lpstr>
      <vt:lpstr>内核数设置</vt:lpstr>
      <vt:lpstr>如何查看计算机有几个核</vt:lpstr>
      <vt:lpstr>PowerPoint 演示文稿</vt:lpstr>
      <vt:lpstr>3. 利用VMWare虚拟机安装Linux</vt:lpstr>
      <vt:lpstr>Ubuntu Linux的下载</vt:lpstr>
      <vt:lpstr>PowerPoint 演示文稿</vt:lpstr>
      <vt:lpstr>编辑虚拟机设置</vt:lpstr>
      <vt:lpstr>安装Linux映像文件（ ubuntu-xxxx-xxxx-xxxx.iso）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安装过程中的显示问题</vt:lpstr>
      <vt:lpstr>PowerPoint 演示文稿</vt:lpstr>
      <vt:lpstr>PowerPoint 演示文稿</vt:lpstr>
      <vt:lpstr>PowerPoint 演示文稿</vt:lpstr>
      <vt:lpstr>PowerPoint 演示文稿</vt:lpstr>
      <vt:lpstr>4. 安装VMWare Tools</vt:lpstr>
      <vt:lpstr>安装VMWare Tools</vt:lpstr>
      <vt:lpstr>复制压缩包至桌面</vt:lpstr>
      <vt:lpstr>提取压缩包内容</vt:lpstr>
      <vt:lpstr>在终端打开文件夹</vt:lpstr>
      <vt:lpstr>输入安装命令</vt:lpstr>
      <vt:lpstr>安装成功提示</vt:lpstr>
      <vt:lpstr>5. Linux常用命令</vt:lpstr>
      <vt:lpstr>登录和注销字符工作方式</vt:lpstr>
      <vt:lpstr>关机与重新启动</vt:lpstr>
      <vt:lpstr>命令基本语法 </vt:lpstr>
      <vt:lpstr>获得命令帮助</vt:lpstr>
      <vt:lpstr>. 与..</vt:lpstr>
      <vt:lpstr>常见文件和目录操作命令</vt:lpstr>
      <vt:lpstr>常用的备份压缩命令</vt:lpstr>
      <vt:lpstr>文件权限改变命令</vt:lpstr>
      <vt:lpstr>常用的磁盘管理命令</vt:lpstr>
      <vt:lpstr>与用户有关的命令</vt:lpstr>
      <vt:lpstr>6. Linux下C程序的编写</vt:lpstr>
      <vt:lpstr>从编辑到运行C程序的步骤</vt:lpstr>
      <vt:lpstr>gcc的使用</vt:lpstr>
      <vt:lpstr>gcc常用编译选项</vt:lpstr>
      <vt:lpstr>make和Makefile文件</vt:lpstr>
      <vt:lpstr>Makefile文件的组成部分</vt:lpstr>
      <vt:lpstr>Makefile文件示例1</vt:lpstr>
      <vt:lpstr>Makefile文件示例2</vt:lpstr>
      <vt:lpstr>7. 实验2.1 Linux常用命令使用</vt:lpstr>
      <vt:lpstr>实验目的</vt:lpstr>
      <vt:lpstr>实验内容</vt:lpstr>
      <vt:lpstr>实验指导</vt:lpstr>
      <vt:lpstr>8. 实验2.2 Linux 下C 程序的编写</vt:lpstr>
      <vt:lpstr>实验目的</vt:lpstr>
      <vt:lpstr>实验内容</vt:lpstr>
      <vt:lpstr>实验指导1</vt:lpstr>
      <vt:lpstr>实验指导2</vt:lpstr>
      <vt:lpstr>实验结果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hlwang</dc:creator>
  <cp:lastModifiedBy>hlwang</cp:lastModifiedBy>
  <cp:revision>73</cp:revision>
  <dcterms:created xsi:type="dcterms:W3CDTF">2021-11-23T02:37:32Z</dcterms:created>
  <dcterms:modified xsi:type="dcterms:W3CDTF">2021-12-12T13:44:22Z</dcterms:modified>
</cp:coreProperties>
</file>